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1.xml" ContentType="application/vnd.openxmlformats-officedocument.presentationml.notesSlide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notesSlides/notesSlide2.xml" ContentType="application/vnd.openxmlformats-officedocument.presentationml.notesSlide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notesSlides/notesSlide3.xml" ContentType="application/vnd.openxmlformats-officedocument.presentationml.notesSlide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notesSlides/notesSlide4.xml" ContentType="application/vnd.openxmlformats-officedocument.presentationml.notesSlide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256" r:id="rId2"/>
    <p:sldId id="315" r:id="rId3"/>
    <p:sldId id="284" r:id="rId4"/>
    <p:sldId id="264" r:id="rId5"/>
    <p:sldId id="316" r:id="rId6"/>
    <p:sldId id="283" r:id="rId7"/>
    <p:sldId id="272" r:id="rId8"/>
    <p:sldId id="300" r:id="rId9"/>
    <p:sldId id="275" r:id="rId10"/>
    <p:sldId id="296" r:id="rId11"/>
    <p:sldId id="269" r:id="rId12"/>
    <p:sldId id="314" r:id="rId13"/>
    <p:sldId id="302" r:id="rId14"/>
    <p:sldId id="303" r:id="rId15"/>
    <p:sldId id="304" r:id="rId16"/>
    <p:sldId id="305" r:id="rId17"/>
    <p:sldId id="306" r:id="rId18"/>
    <p:sldId id="307" r:id="rId19"/>
    <p:sldId id="308" r:id="rId20"/>
    <p:sldId id="309" r:id="rId21"/>
    <p:sldId id="310" r:id="rId22"/>
    <p:sldId id="311" r:id="rId23"/>
    <p:sldId id="312" r:id="rId24"/>
    <p:sldId id="313" r:id="rId25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pos="2885" userDrawn="1">
          <p15:clr>
            <a:srgbClr val="A4A3A4"/>
          </p15:clr>
        </p15:guide>
        <p15:guide id="4" orient="horz" pos="168" userDrawn="1">
          <p15:clr>
            <a:srgbClr val="A4A3A4"/>
          </p15:clr>
        </p15:guide>
        <p15:guide id="5" pos="5601" userDrawn="1">
          <p15:clr>
            <a:srgbClr val="A4A3A4"/>
          </p15:clr>
        </p15:guide>
        <p15:guide id="6" pos="159" userDrawn="1">
          <p15:clr>
            <a:srgbClr val="A4A3A4"/>
          </p15:clr>
        </p15:guide>
        <p15:guide id="7" orient="horz" pos="307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87C4"/>
    <a:srgbClr val="F7F7F7"/>
    <a:srgbClr val="F6ED54"/>
    <a:srgbClr val="FAFA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7" autoAdjust="0"/>
    <p:restoredTop sz="94662" autoAdjust="0"/>
  </p:normalViewPr>
  <p:slideViewPr>
    <p:cSldViewPr showGuides="1">
      <p:cViewPr varScale="1">
        <p:scale>
          <a:sx n="97" d="100"/>
          <a:sy n="97" d="100"/>
        </p:scale>
        <p:origin x="786" y="78"/>
      </p:cViewPr>
      <p:guideLst>
        <p:guide orient="horz" pos="1620"/>
        <p:guide pos="2880"/>
        <p:guide pos="2885"/>
        <p:guide orient="horz" pos="168"/>
        <p:guide pos="5601"/>
        <p:guide pos="159"/>
        <p:guide orient="horz" pos="307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D652B2-8C6E-419B-8E93-813F678ADC08}" type="datetimeFigureOut">
              <a:rPr lang="ru-RU" smtClean="0"/>
              <a:t>16.07.2024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C6DC3D-C717-495C-B489-C044A339A5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09626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ий образ слайда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Замещающий текст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ru-RU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ий образ слайда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Замещающий текст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ru-RU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ий образ слайда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Замещающий текст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ru-RU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ий образ слайда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Замещающий текст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0089213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79E75-4851-4321-8763-106CC767AD5E}" type="datetimeFigureOut">
              <a:rPr lang="ru-RU" smtClean="0"/>
              <a:t>16.07.2024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92102-4C3D-4355-BD10-17EF05FCD35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79E75-4851-4321-8763-106CC767AD5E}" type="datetimeFigureOut">
              <a:rPr lang="ru-RU" smtClean="0"/>
              <a:t>16.07.2024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92102-4C3D-4355-BD10-17EF05FCD35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79E75-4851-4321-8763-106CC767AD5E}" type="datetimeFigureOut">
              <a:rPr lang="ru-RU" smtClean="0"/>
              <a:t>16.07.2024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92102-4C3D-4355-BD10-17EF05FCD35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79E75-4851-4321-8763-106CC767AD5E}" type="datetimeFigureOut">
              <a:rPr lang="ru-RU" smtClean="0"/>
              <a:t>16.07.2024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92102-4C3D-4355-BD10-17EF05FCD35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79E75-4851-4321-8763-106CC767AD5E}" type="datetimeFigureOut">
              <a:rPr lang="ru-RU" smtClean="0"/>
              <a:t>16.07.2024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92102-4C3D-4355-BD10-17EF05FCD35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79E75-4851-4321-8763-106CC767AD5E}" type="datetimeFigureOut">
              <a:rPr lang="ru-RU" smtClean="0"/>
              <a:t>16.07.2024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92102-4C3D-4355-BD10-17EF05FCD35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79E75-4851-4321-8763-106CC767AD5E}" type="datetimeFigureOut">
              <a:rPr lang="ru-RU" smtClean="0"/>
              <a:t>16.07.2024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92102-4C3D-4355-BD10-17EF05FCD35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79E75-4851-4321-8763-106CC767AD5E}" type="datetimeFigureOut">
              <a:rPr lang="ru-RU" smtClean="0"/>
              <a:t>16.07.2024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92102-4C3D-4355-BD10-17EF05FCD35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79E75-4851-4321-8763-106CC767AD5E}" type="datetimeFigureOut">
              <a:rPr lang="ru-RU" smtClean="0"/>
              <a:t>16.07.2024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92102-4C3D-4355-BD10-17EF05FCD35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79E75-4851-4321-8763-106CC767AD5E}" type="datetimeFigureOut">
              <a:rPr lang="ru-RU" smtClean="0"/>
              <a:t>16.07.2024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92102-4C3D-4355-BD10-17EF05FCD35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79E75-4851-4321-8763-106CC767AD5E}" type="datetimeFigureOut">
              <a:rPr lang="ru-RU" smtClean="0"/>
              <a:t>16.07.2024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92102-4C3D-4355-BD10-17EF05FCD35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879E75-4851-4321-8763-106CC767AD5E}" type="datetimeFigureOut">
              <a:rPr lang="ru-RU" smtClean="0"/>
              <a:t>16.07.2024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092102-4C3D-4355-BD10-17EF05FCD35B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tags" Target="../tags/tag3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4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image" Target="../media/image3.png"/><Relationship Id="rId5" Type="http://schemas.openxmlformats.org/officeDocument/2006/relationships/tags" Target="../tags/tag5.xml"/><Relationship Id="rId10" Type="http://schemas.openxmlformats.org/officeDocument/2006/relationships/image" Target="../media/image2.png"/><Relationship Id="rId4" Type="http://schemas.openxmlformats.org/officeDocument/2006/relationships/tags" Target="../tags/tag4.xml"/><Relationship Id="rId9" Type="http://schemas.openxmlformats.org/officeDocument/2006/relationships/image" Target="../media/image20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14.xml"/><Relationship Id="rId13" Type="http://schemas.openxmlformats.org/officeDocument/2006/relationships/tags" Target="../tags/tag19.xml"/><Relationship Id="rId18" Type="http://schemas.openxmlformats.org/officeDocument/2006/relationships/notesSlide" Target="../notesSlides/notesSlide1.xml"/><Relationship Id="rId3" Type="http://schemas.openxmlformats.org/officeDocument/2006/relationships/tags" Target="../tags/tag9.xml"/><Relationship Id="rId21" Type="http://schemas.openxmlformats.org/officeDocument/2006/relationships/image" Target="../media/image2.svg"/><Relationship Id="rId7" Type="http://schemas.openxmlformats.org/officeDocument/2006/relationships/tags" Target="../tags/tag13.xml"/><Relationship Id="rId12" Type="http://schemas.openxmlformats.org/officeDocument/2006/relationships/tags" Target="../tags/tag18.xml"/><Relationship Id="rId17" Type="http://schemas.openxmlformats.org/officeDocument/2006/relationships/slideLayout" Target="../slideLayouts/slideLayout2.xml"/><Relationship Id="rId2" Type="http://schemas.openxmlformats.org/officeDocument/2006/relationships/tags" Target="../tags/tag8.xml"/><Relationship Id="rId16" Type="http://schemas.openxmlformats.org/officeDocument/2006/relationships/tags" Target="../tags/tag22.xml"/><Relationship Id="rId20" Type="http://schemas.openxmlformats.org/officeDocument/2006/relationships/image" Target="../media/image1.jpeg"/><Relationship Id="rId1" Type="http://schemas.openxmlformats.org/officeDocument/2006/relationships/tags" Target="../tags/tag7.xml"/><Relationship Id="rId6" Type="http://schemas.openxmlformats.org/officeDocument/2006/relationships/tags" Target="../tags/tag12.xml"/><Relationship Id="rId11" Type="http://schemas.openxmlformats.org/officeDocument/2006/relationships/tags" Target="../tags/tag17.xml"/><Relationship Id="rId24" Type="http://schemas.openxmlformats.org/officeDocument/2006/relationships/image" Target="../media/image8.png"/><Relationship Id="rId5" Type="http://schemas.openxmlformats.org/officeDocument/2006/relationships/tags" Target="../tags/tag11.xml"/><Relationship Id="rId15" Type="http://schemas.openxmlformats.org/officeDocument/2006/relationships/tags" Target="../tags/tag21.xml"/><Relationship Id="rId23" Type="http://schemas.openxmlformats.org/officeDocument/2006/relationships/image" Target="../media/image7.png"/><Relationship Id="rId10" Type="http://schemas.openxmlformats.org/officeDocument/2006/relationships/tags" Target="../tags/tag16.xml"/><Relationship Id="rId19" Type="http://schemas.openxmlformats.org/officeDocument/2006/relationships/image" Target="../media/image5.png"/><Relationship Id="rId4" Type="http://schemas.openxmlformats.org/officeDocument/2006/relationships/tags" Target="../tags/tag10.xml"/><Relationship Id="rId9" Type="http://schemas.openxmlformats.org/officeDocument/2006/relationships/tags" Target="../tags/tag15.xml"/><Relationship Id="rId14" Type="http://schemas.openxmlformats.org/officeDocument/2006/relationships/tags" Target="../tags/tag20.xml"/><Relationship Id="rId22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7" Type="http://schemas.openxmlformats.org/officeDocument/2006/relationships/image" Target="../media/image9.png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image" Target="../media/image2.svg"/><Relationship Id="rId5" Type="http://schemas.openxmlformats.org/officeDocument/2006/relationships/image" Target="../media/image1.jpeg"/><Relationship Id="rId4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tags" Target="../tags/tag28.xml"/><Relationship Id="rId7" Type="http://schemas.openxmlformats.org/officeDocument/2006/relationships/image" Target="../media/image1.jpeg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30.xml"/><Relationship Id="rId4" Type="http://schemas.openxmlformats.org/officeDocument/2006/relationships/tags" Target="../tags/tag29.xml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33.xml"/><Relationship Id="rId7" Type="http://schemas.openxmlformats.org/officeDocument/2006/relationships/image" Target="../media/image11.png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6" Type="http://schemas.openxmlformats.org/officeDocument/2006/relationships/image" Target="../media/image2.svg"/><Relationship Id="rId5" Type="http://schemas.openxmlformats.org/officeDocument/2006/relationships/image" Target="../media/image1.jpeg"/><Relationship Id="rId4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3" Type="http://schemas.openxmlformats.org/officeDocument/2006/relationships/tags" Target="../tags/tag36.xml"/><Relationship Id="rId7" Type="http://schemas.openxmlformats.org/officeDocument/2006/relationships/tags" Target="../tags/tag40.xml"/><Relationship Id="rId12" Type="http://schemas.openxmlformats.org/officeDocument/2006/relationships/image" Target="../media/image13.png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tags" Target="../tags/tag39.xml"/><Relationship Id="rId11" Type="http://schemas.openxmlformats.org/officeDocument/2006/relationships/image" Target="../media/image12.png"/><Relationship Id="rId5" Type="http://schemas.openxmlformats.org/officeDocument/2006/relationships/tags" Target="../tags/tag38.xml"/><Relationship Id="rId10" Type="http://schemas.openxmlformats.org/officeDocument/2006/relationships/image" Target="../media/image2.svg"/><Relationship Id="rId4" Type="http://schemas.openxmlformats.org/officeDocument/2006/relationships/tags" Target="../tags/tag37.xml"/><Relationship Id="rId9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48.xml"/><Relationship Id="rId13" Type="http://schemas.openxmlformats.org/officeDocument/2006/relationships/tags" Target="../tags/tag53.xml"/><Relationship Id="rId3" Type="http://schemas.openxmlformats.org/officeDocument/2006/relationships/tags" Target="../tags/tag43.xml"/><Relationship Id="rId7" Type="http://schemas.openxmlformats.org/officeDocument/2006/relationships/tags" Target="../tags/tag47.xml"/><Relationship Id="rId12" Type="http://schemas.openxmlformats.org/officeDocument/2006/relationships/tags" Target="../tags/tag52.xml"/><Relationship Id="rId2" Type="http://schemas.openxmlformats.org/officeDocument/2006/relationships/tags" Target="../tags/tag42.xml"/><Relationship Id="rId16" Type="http://schemas.openxmlformats.org/officeDocument/2006/relationships/image" Target="../media/image2.svg"/><Relationship Id="rId1" Type="http://schemas.openxmlformats.org/officeDocument/2006/relationships/tags" Target="../tags/tag41.xml"/><Relationship Id="rId6" Type="http://schemas.openxmlformats.org/officeDocument/2006/relationships/tags" Target="../tags/tag46.xml"/><Relationship Id="rId11" Type="http://schemas.openxmlformats.org/officeDocument/2006/relationships/tags" Target="../tags/tag51.xml"/><Relationship Id="rId5" Type="http://schemas.openxmlformats.org/officeDocument/2006/relationships/tags" Target="../tags/tag45.xml"/><Relationship Id="rId15" Type="http://schemas.openxmlformats.org/officeDocument/2006/relationships/image" Target="../media/image1.jpeg"/><Relationship Id="rId10" Type="http://schemas.openxmlformats.org/officeDocument/2006/relationships/tags" Target="../tags/tag50.xml"/><Relationship Id="rId4" Type="http://schemas.openxmlformats.org/officeDocument/2006/relationships/tags" Target="../tags/tag44.xml"/><Relationship Id="rId9" Type="http://schemas.openxmlformats.org/officeDocument/2006/relationships/tags" Target="../tags/tag49.xml"/><Relationship Id="rId14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.png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6" Type="http://schemas.openxmlformats.org/officeDocument/2006/relationships/image" Target="../media/image2.sv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63.xml"/><Relationship Id="rId13" Type="http://schemas.openxmlformats.org/officeDocument/2006/relationships/image" Target="../media/image1.jpeg"/><Relationship Id="rId3" Type="http://schemas.openxmlformats.org/officeDocument/2006/relationships/tags" Target="../tags/tag58.xml"/><Relationship Id="rId7" Type="http://schemas.openxmlformats.org/officeDocument/2006/relationships/tags" Target="../tags/tag62.xml"/><Relationship Id="rId12" Type="http://schemas.openxmlformats.org/officeDocument/2006/relationships/notesSlide" Target="../notesSlides/notesSlide3.xml"/><Relationship Id="rId2" Type="http://schemas.openxmlformats.org/officeDocument/2006/relationships/tags" Target="../tags/tag57.xml"/><Relationship Id="rId1" Type="http://schemas.openxmlformats.org/officeDocument/2006/relationships/tags" Target="../tags/tag56.xml"/><Relationship Id="rId6" Type="http://schemas.openxmlformats.org/officeDocument/2006/relationships/tags" Target="../tags/tag61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60.xml"/><Relationship Id="rId10" Type="http://schemas.openxmlformats.org/officeDocument/2006/relationships/tags" Target="../tags/tag65.xml"/><Relationship Id="rId4" Type="http://schemas.openxmlformats.org/officeDocument/2006/relationships/tags" Target="../tags/tag59.xml"/><Relationship Id="rId9" Type="http://schemas.openxmlformats.org/officeDocument/2006/relationships/tags" Target="../tags/tag64.xml"/><Relationship Id="rId14" Type="http://schemas.openxmlformats.org/officeDocument/2006/relationships/image" Target="../media/image2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6" Type="http://schemas.openxmlformats.org/officeDocument/2006/relationships/image" Target="../media/image2.svg"/><Relationship Id="rId5" Type="http://schemas.openxmlformats.org/officeDocument/2006/relationships/image" Target="../media/image1.jpeg"/><Relationship Id="rId4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13" Type="http://schemas.openxmlformats.org/officeDocument/2006/relationships/hyperlink" Target="mailto:cpo12@pravorf.ru" TargetMode="External"/><Relationship Id="rId3" Type="http://schemas.openxmlformats.org/officeDocument/2006/relationships/tags" Target="../tags/tag71.xml"/><Relationship Id="rId7" Type="http://schemas.openxmlformats.org/officeDocument/2006/relationships/notesSlide" Target="../notesSlides/notesSlide4.xml"/><Relationship Id="rId12" Type="http://schemas.openxmlformats.org/officeDocument/2006/relationships/image" Target="../media/image16.jpeg"/><Relationship Id="rId2" Type="http://schemas.openxmlformats.org/officeDocument/2006/relationships/tags" Target="../tags/tag70.xml"/><Relationship Id="rId1" Type="http://schemas.openxmlformats.org/officeDocument/2006/relationships/tags" Target="../tags/tag69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5.svg"/><Relationship Id="rId5" Type="http://schemas.openxmlformats.org/officeDocument/2006/relationships/tags" Target="../tags/tag73.xml"/><Relationship Id="rId15" Type="http://schemas.openxmlformats.org/officeDocument/2006/relationships/image" Target="../media/image18.png"/><Relationship Id="rId10" Type="http://schemas.openxmlformats.org/officeDocument/2006/relationships/image" Target="../media/image15.jpeg"/><Relationship Id="rId4" Type="http://schemas.openxmlformats.org/officeDocument/2006/relationships/tags" Target="../tags/tag72.xml"/><Relationship Id="rId9" Type="http://schemas.openxmlformats.org/officeDocument/2006/relationships/image" Target="../media/image2.svg"/><Relationship Id="rId1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svg"/><Relationship Id="rId3" Type="http://schemas.openxmlformats.org/officeDocument/2006/relationships/tags" Target="../tags/tag76.xml"/><Relationship Id="rId7" Type="http://schemas.openxmlformats.org/officeDocument/2006/relationships/image" Target="../media/image1.jpeg"/><Relationship Id="rId2" Type="http://schemas.openxmlformats.org/officeDocument/2006/relationships/tags" Target="../tags/tag75.xml"/><Relationship Id="rId1" Type="http://schemas.openxmlformats.org/officeDocument/2006/relationships/tags" Target="../tags/tag74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19.png"/><Relationship Id="rId5" Type="http://schemas.openxmlformats.org/officeDocument/2006/relationships/tags" Target="../tags/tag78.xml"/><Relationship Id="rId10" Type="http://schemas.openxmlformats.org/officeDocument/2006/relationships/image" Target="../media/image5.svg"/><Relationship Id="rId4" Type="http://schemas.openxmlformats.org/officeDocument/2006/relationships/tags" Target="../tags/tag77.xml"/><Relationship Id="rId9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tags" Target="../tags/tag81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80.xml"/><Relationship Id="rId1" Type="http://schemas.openxmlformats.org/officeDocument/2006/relationships/tags" Target="../tags/tag79.xml"/><Relationship Id="rId6" Type="http://schemas.openxmlformats.org/officeDocument/2006/relationships/tags" Target="../tags/tag84.xml"/><Relationship Id="rId11" Type="http://schemas.openxmlformats.org/officeDocument/2006/relationships/image" Target="../media/image5.svg"/><Relationship Id="rId5" Type="http://schemas.openxmlformats.org/officeDocument/2006/relationships/tags" Target="../tags/tag83.xml"/><Relationship Id="rId10" Type="http://schemas.openxmlformats.org/officeDocument/2006/relationships/image" Target="../media/image15.jpeg"/><Relationship Id="rId4" Type="http://schemas.openxmlformats.org/officeDocument/2006/relationships/tags" Target="../tags/tag82.xml"/><Relationship Id="rId9" Type="http://schemas.openxmlformats.org/officeDocument/2006/relationships/image" Target="../media/image2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svg"/><Relationship Id="rId3" Type="http://schemas.openxmlformats.org/officeDocument/2006/relationships/tags" Target="../tags/tag87.xml"/><Relationship Id="rId7" Type="http://schemas.openxmlformats.org/officeDocument/2006/relationships/image" Target="../media/image1.jpeg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20.png"/><Relationship Id="rId5" Type="http://schemas.openxmlformats.org/officeDocument/2006/relationships/tags" Target="../tags/tag89.xml"/><Relationship Id="rId10" Type="http://schemas.openxmlformats.org/officeDocument/2006/relationships/image" Target="../media/image5.svg"/><Relationship Id="rId4" Type="http://schemas.openxmlformats.org/officeDocument/2006/relationships/tags" Target="../tags/tag88.xml"/><Relationship Id="rId9" Type="http://schemas.openxmlformats.org/officeDocument/2006/relationships/image" Target="../media/image15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tags" Target="../tags/tag92.xml"/><Relationship Id="rId7" Type="http://schemas.openxmlformats.org/officeDocument/2006/relationships/image" Target="../media/image15.jpeg"/><Relationship Id="rId2" Type="http://schemas.openxmlformats.org/officeDocument/2006/relationships/tags" Target="../tags/tag91.xml"/><Relationship Id="rId1" Type="http://schemas.openxmlformats.org/officeDocument/2006/relationships/tags" Target="../tags/tag90.xml"/><Relationship Id="rId6" Type="http://schemas.openxmlformats.org/officeDocument/2006/relationships/image" Target="../media/image2.svg"/><Relationship Id="rId5" Type="http://schemas.openxmlformats.org/officeDocument/2006/relationships/image" Target="../media/image1.jpe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100.xml"/><Relationship Id="rId13" Type="http://schemas.openxmlformats.org/officeDocument/2006/relationships/image" Target="../media/image5.svg"/><Relationship Id="rId3" Type="http://schemas.openxmlformats.org/officeDocument/2006/relationships/tags" Target="../tags/tag95.xml"/><Relationship Id="rId7" Type="http://schemas.openxmlformats.org/officeDocument/2006/relationships/tags" Target="../tags/tag99.xml"/><Relationship Id="rId12" Type="http://schemas.openxmlformats.org/officeDocument/2006/relationships/image" Target="../media/image15.jpeg"/><Relationship Id="rId2" Type="http://schemas.openxmlformats.org/officeDocument/2006/relationships/tags" Target="../tags/tag94.xml"/><Relationship Id="rId1" Type="http://schemas.openxmlformats.org/officeDocument/2006/relationships/tags" Target="../tags/tag93.xml"/><Relationship Id="rId6" Type="http://schemas.openxmlformats.org/officeDocument/2006/relationships/tags" Target="../tags/tag98.xml"/><Relationship Id="rId11" Type="http://schemas.openxmlformats.org/officeDocument/2006/relationships/image" Target="../media/image2.svg"/><Relationship Id="rId5" Type="http://schemas.openxmlformats.org/officeDocument/2006/relationships/tags" Target="../tags/tag97.xml"/><Relationship Id="rId15" Type="http://schemas.openxmlformats.org/officeDocument/2006/relationships/image" Target="../media/image23.jpeg"/><Relationship Id="rId10" Type="http://schemas.openxmlformats.org/officeDocument/2006/relationships/image" Target="../media/image1.jpeg"/><Relationship Id="rId4" Type="http://schemas.openxmlformats.org/officeDocument/2006/relationships/tags" Target="../tags/tag96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22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108.xml"/><Relationship Id="rId13" Type="http://schemas.openxmlformats.org/officeDocument/2006/relationships/tags" Target="../tags/tag113.xml"/><Relationship Id="rId18" Type="http://schemas.openxmlformats.org/officeDocument/2006/relationships/tags" Target="../tags/tag118.xml"/><Relationship Id="rId3" Type="http://schemas.openxmlformats.org/officeDocument/2006/relationships/tags" Target="../tags/tag103.xml"/><Relationship Id="rId21" Type="http://schemas.openxmlformats.org/officeDocument/2006/relationships/image" Target="../media/image2.svg"/><Relationship Id="rId7" Type="http://schemas.openxmlformats.org/officeDocument/2006/relationships/tags" Target="../tags/tag107.xml"/><Relationship Id="rId12" Type="http://schemas.openxmlformats.org/officeDocument/2006/relationships/tags" Target="../tags/tag112.xml"/><Relationship Id="rId17" Type="http://schemas.openxmlformats.org/officeDocument/2006/relationships/tags" Target="../tags/tag117.xml"/><Relationship Id="rId2" Type="http://schemas.openxmlformats.org/officeDocument/2006/relationships/tags" Target="../tags/tag102.xml"/><Relationship Id="rId16" Type="http://schemas.openxmlformats.org/officeDocument/2006/relationships/tags" Target="../tags/tag116.xml"/><Relationship Id="rId20" Type="http://schemas.openxmlformats.org/officeDocument/2006/relationships/image" Target="../media/image1.jpeg"/><Relationship Id="rId1" Type="http://schemas.openxmlformats.org/officeDocument/2006/relationships/tags" Target="../tags/tag101.xml"/><Relationship Id="rId6" Type="http://schemas.openxmlformats.org/officeDocument/2006/relationships/tags" Target="../tags/tag106.xml"/><Relationship Id="rId11" Type="http://schemas.openxmlformats.org/officeDocument/2006/relationships/tags" Target="../tags/tag111.xml"/><Relationship Id="rId5" Type="http://schemas.openxmlformats.org/officeDocument/2006/relationships/tags" Target="../tags/tag105.xml"/><Relationship Id="rId15" Type="http://schemas.openxmlformats.org/officeDocument/2006/relationships/tags" Target="../tags/tag115.xml"/><Relationship Id="rId23" Type="http://schemas.openxmlformats.org/officeDocument/2006/relationships/image" Target="../media/image5.svg"/><Relationship Id="rId10" Type="http://schemas.openxmlformats.org/officeDocument/2006/relationships/tags" Target="../tags/tag110.xml"/><Relationship Id="rId19" Type="http://schemas.openxmlformats.org/officeDocument/2006/relationships/slideLayout" Target="../slideLayouts/slideLayout2.xml"/><Relationship Id="rId4" Type="http://schemas.openxmlformats.org/officeDocument/2006/relationships/tags" Target="../tags/tag104.xml"/><Relationship Id="rId9" Type="http://schemas.openxmlformats.org/officeDocument/2006/relationships/tags" Target="../tags/tag109.xml"/><Relationship Id="rId14" Type="http://schemas.openxmlformats.org/officeDocument/2006/relationships/tags" Target="../tags/tag114.xml"/><Relationship Id="rId22" Type="http://schemas.openxmlformats.org/officeDocument/2006/relationships/image" Target="../media/image15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tags" Target="../tags/tag121.xml"/><Relationship Id="rId7" Type="http://schemas.openxmlformats.org/officeDocument/2006/relationships/image" Target="../media/image2.svg"/><Relationship Id="rId2" Type="http://schemas.openxmlformats.org/officeDocument/2006/relationships/tags" Target="../tags/tag120.xml"/><Relationship Id="rId1" Type="http://schemas.openxmlformats.org/officeDocument/2006/relationships/tags" Target="../tags/tag119.xml"/><Relationship Id="rId6" Type="http://schemas.openxmlformats.org/officeDocument/2006/relationships/image" Target="../media/image1.jpe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24.jpeg"/><Relationship Id="rId4" Type="http://schemas.openxmlformats.org/officeDocument/2006/relationships/tags" Target="../tags/tag122.xml"/><Relationship Id="rId9" Type="http://schemas.openxmlformats.org/officeDocument/2006/relationships/image" Target="../media/image5.sv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130.xml"/><Relationship Id="rId13" Type="http://schemas.openxmlformats.org/officeDocument/2006/relationships/slideLayout" Target="../slideLayouts/slideLayout2.xml"/><Relationship Id="rId3" Type="http://schemas.openxmlformats.org/officeDocument/2006/relationships/tags" Target="../tags/tag125.xml"/><Relationship Id="rId7" Type="http://schemas.openxmlformats.org/officeDocument/2006/relationships/tags" Target="../tags/tag129.xml"/><Relationship Id="rId12" Type="http://schemas.openxmlformats.org/officeDocument/2006/relationships/tags" Target="../tags/tag134.xml"/><Relationship Id="rId17" Type="http://schemas.openxmlformats.org/officeDocument/2006/relationships/image" Target="../media/image5.svg"/><Relationship Id="rId2" Type="http://schemas.openxmlformats.org/officeDocument/2006/relationships/tags" Target="../tags/tag124.xml"/><Relationship Id="rId16" Type="http://schemas.openxmlformats.org/officeDocument/2006/relationships/image" Target="../media/image15.jpeg"/><Relationship Id="rId1" Type="http://schemas.openxmlformats.org/officeDocument/2006/relationships/tags" Target="../tags/tag123.xml"/><Relationship Id="rId6" Type="http://schemas.openxmlformats.org/officeDocument/2006/relationships/tags" Target="../tags/tag128.xml"/><Relationship Id="rId11" Type="http://schemas.openxmlformats.org/officeDocument/2006/relationships/tags" Target="../tags/tag133.xml"/><Relationship Id="rId5" Type="http://schemas.openxmlformats.org/officeDocument/2006/relationships/tags" Target="../tags/tag127.xml"/><Relationship Id="rId15" Type="http://schemas.openxmlformats.org/officeDocument/2006/relationships/image" Target="../media/image2.svg"/><Relationship Id="rId10" Type="http://schemas.openxmlformats.org/officeDocument/2006/relationships/tags" Target="../tags/tag132.xml"/><Relationship Id="rId4" Type="http://schemas.openxmlformats.org/officeDocument/2006/relationships/tags" Target="../tags/tag126.xml"/><Relationship Id="rId9" Type="http://schemas.openxmlformats.org/officeDocument/2006/relationships/tags" Target="../tags/tag131.xml"/><Relationship Id="rId14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tags" Target="../tags/tag137.xml"/><Relationship Id="rId7" Type="http://schemas.openxmlformats.org/officeDocument/2006/relationships/image" Target="../media/image15.jpeg"/><Relationship Id="rId2" Type="http://schemas.openxmlformats.org/officeDocument/2006/relationships/tags" Target="../tags/tag136.xml"/><Relationship Id="rId1" Type="http://schemas.openxmlformats.org/officeDocument/2006/relationships/tags" Target="../tags/tag135.xml"/><Relationship Id="rId6" Type="http://schemas.openxmlformats.org/officeDocument/2006/relationships/image" Target="../media/image2.svg"/><Relationship Id="rId5" Type="http://schemas.openxmlformats.org/officeDocument/2006/relationships/image" Target="../media/image1.jpe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2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2.sv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8.xml"/><Relationship Id="rId6" Type="http://schemas.openxmlformats.org/officeDocument/2006/relationships/image" Target="../media/image1.jpeg"/><Relationship Id="rId5" Type="http://schemas.openxmlformats.org/officeDocument/2006/relationships/image" Target="../media/image28.jpeg"/><Relationship Id="rId4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D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31640" y="1851670"/>
            <a:ext cx="6408712" cy="1224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19885" y="1924050"/>
            <a:ext cx="5785485" cy="1102360"/>
          </a:xfrm>
        </p:spPr>
        <p:txBody>
          <a:bodyPr>
            <a:normAutofit/>
          </a:bodyPr>
          <a:lstStyle/>
          <a:p>
            <a:r>
              <a:rPr lang="ru-RU" sz="5400" dirty="0">
                <a:latin typeface="Arial Black" panose="020B0A04020102020204" pitchFamily="34" charset="0"/>
              </a:rPr>
              <a:t>ДЛЯ БИЗНЕСА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3528" y="339502"/>
            <a:ext cx="2856059" cy="576063"/>
          </a:xfrm>
          <a:prstGeom prst="rect">
            <a:avLst/>
          </a:prstGeom>
        </p:spPr>
      </p:pic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331595" y="3220085"/>
            <a:ext cx="6400800" cy="683895"/>
          </a:xfrm>
        </p:spPr>
        <p:txBody>
          <a:bodyPr>
            <a:normAutofit lnSpcReduction="10000"/>
          </a:bodyPr>
          <a:lstStyle/>
          <a:p>
            <a:pPr>
              <a:lnSpc>
                <a:spcPct val="110000"/>
              </a:lnSpc>
            </a:pPr>
            <a:r>
              <a:rPr lang="ru-RU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Семинар </a:t>
            </a:r>
            <a:r>
              <a:rPr lang="ru-RU" sz="1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«Большая налоговая реформа 2025 года: изменения для бизнеса и граждан»</a:t>
            </a:r>
            <a:endParaRPr lang="ru-RU" sz="1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195" y="0"/>
            <a:ext cx="9234170" cy="5143500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 dirty="0"/>
          </a:p>
        </p:txBody>
      </p:sp>
      <p:pic>
        <p:nvPicPr>
          <p:cNvPr id="3" name="Рисунок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188075" y="267335"/>
            <a:ext cx="2704465" cy="545465"/>
          </a:xfrm>
          <a:prstGeom prst="rect">
            <a:avLst/>
          </a:prstGeom>
        </p:spPr>
      </p:pic>
      <p:sp>
        <p:nvSpPr>
          <p:cNvPr id="7" name="Заголовок 1"/>
          <p:cNvSpPr txBox="1"/>
          <p:nvPr>
            <p:custDataLst>
              <p:tags r:id="rId2"/>
            </p:custDataLst>
          </p:nvPr>
        </p:nvSpPr>
        <p:spPr>
          <a:xfrm>
            <a:off x="74930" y="1059815"/>
            <a:ext cx="2995930" cy="4622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 Анна Коняева</a:t>
            </a:r>
          </a:p>
        </p:txBody>
      </p:sp>
      <p:sp>
        <p:nvSpPr>
          <p:cNvPr id="8" name="TextBox 5"/>
          <p:cNvSpPr txBox="1"/>
          <p:nvPr>
            <p:custDataLst>
              <p:tags r:id="rId3"/>
            </p:custDataLst>
          </p:nvPr>
        </p:nvSpPr>
        <p:spPr>
          <a:xfrm>
            <a:off x="180000" y="1551365"/>
            <a:ext cx="4218305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>
              <a:buNone/>
            </a:pPr>
            <a:r>
              <a:rPr lang="ru-RU" sz="1200" b="1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Б</a:t>
            </a:r>
            <a:r>
              <a:rPr sz="1200" b="1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олее 25 лет стажа в юридической профессии.</a:t>
            </a:r>
            <a:br>
              <a:rPr sz="1200" b="1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1200" b="1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Член «Опоры России». </a:t>
            </a:r>
            <a:endParaRPr lang="ru-RU" sz="1200" b="1" dirty="0" smtClean="0"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0" algn="l">
              <a:buNone/>
            </a:pP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0" algn="l">
              <a:buNone/>
            </a:pP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Управляющий партнер юридической компании «ЦПО групп».</a:t>
            </a:r>
          </a:p>
          <a:p>
            <a:pPr indent="0" algn="l">
              <a:buNone/>
            </a:pPr>
            <a:endParaRPr lang="ru-RU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0" algn="l">
              <a:buNone/>
            </a:pPr>
            <a:r>
              <a:rPr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Профессиональный</a:t>
            </a:r>
            <a:r>
              <a:rPr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медиатор. Рекомендованный налоговый юрист от Право ру-300. Входит в список ассоциированных арбитров </a:t>
            </a:r>
            <a:b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при Арбитражном центре при РСПП.</a:t>
            </a:r>
            <a:b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0" algn="l">
              <a:buNone/>
            </a:pP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Выпуcкник президентcкoй прoграммы пoдгoтoвки управленчеcких кадрoв 1999-2000 гг.</a:t>
            </a:r>
          </a:p>
          <a:p>
            <a:pPr indent="0" algn="l">
              <a:buNone/>
            </a:pPr>
            <a:endParaRPr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0" algn="l">
              <a:buNone/>
            </a:pP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С 2002 - 2006 являлаcь арбитражным заcедателем в Арбитражнoм cуде. </a:t>
            </a:r>
            <a:endParaRPr lang="ru-RU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0" algn="l">
              <a:buNone/>
            </a:pPr>
            <a:endParaRPr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0" algn="l">
              <a:buNone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пыт рабoты в качестве прoфеccиoнального пoверенного в coвете директoрoв крупных акциoнерных кoмпаний</a:t>
            </a:r>
            <a:b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c гocударcтвенным учаcтием.</a:t>
            </a:r>
          </a:p>
        </p:txBody>
      </p:sp>
      <p:pic>
        <p:nvPicPr>
          <p:cNvPr id="6" name="Изображение 5" descr="Рисунок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99610" y="1274445"/>
            <a:ext cx="4675505" cy="3962400"/>
          </a:xfrm>
          <a:prstGeom prst="rect">
            <a:avLst/>
          </a:prstGeom>
        </p:spPr>
      </p:pic>
      <p:sp>
        <p:nvSpPr>
          <p:cNvPr id="4" name="Прямоугольник 3"/>
          <p:cNvSpPr/>
          <p:nvPr>
            <p:custDataLst>
              <p:tags r:id="rId4"/>
            </p:custDataLst>
          </p:nvPr>
        </p:nvSpPr>
        <p:spPr>
          <a:xfrm>
            <a:off x="8000365" y="1131570"/>
            <a:ext cx="1223645" cy="1170305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solidFill>
              <a:srgbClr val="000000">
                <a:alpha val="0"/>
              </a:srgb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9" name="Текстовое поле 8"/>
          <p:cNvSpPr txBox="1"/>
          <p:nvPr/>
        </p:nvSpPr>
        <p:spPr>
          <a:xfrm>
            <a:off x="8174355" y="1985645"/>
            <a:ext cx="692150" cy="2451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l">
              <a:buNone/>
            </a:pPr>
            <a:r>
              <a:rPr lang="ru-RU" sz="10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Визитка</a:t>
            </a:r>
          </a:p>
        </p:txBody>
      </p:sp>
      <p:sp>
        <p:nvSpPr>
          <p:cNvPr id="10" name="Текстовое поле 9"/>
          <p:cNvSpPr txBox="1"/>
          <p:nvPr>
            <p:custDataLst>
              <p:tags r:id="rId5"/>
            </p:custDataLst>
          </p:nvPr>
        </p:nvSpPr>
        <p:spPr>
          <a:xfrm>
            <a:off x="270828" y="4535290"/>
            <a:ext cx="4499927" cy="5535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l">
              <a:buNone/>
            </a:pPr>
            <a:r>
              <a:rPr sz="10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+7 (812) 603-45-25 (доб. 100)</a:t>
            </a:r>
          </a:p>
          <a:p>
            <a:pPr indent="0" algn="l">
              <a:buNone/>
            </a:pPr>
            <a:r>
              <a:rPr sz="10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+7 903 508-08-63</a:t>
            </a:r>
          </a:p>
          <a:p>
            <a:pPr indent="0" algn="l">
              <a:buNone/>
            </a:pPr>
            <a:r>
              <a:rPr sz="10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E-mail: boss@pravorf.ru</a:t>
            </a:r>
          </a:p>
        </p:txBody>
      </p:sp>
      <p:pic>
        <p:nvPicPr>
          <p:cNvPr id="12" name="Изображение 11" descr="продвинутый-генератор-qr-кода-онлайн-для-кодирования-текста-и-ссылок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171815" y="1274445"/>
            <a:ext cx="711200" cy="711200"/>
          </a:xfrm>
          <a:prstGeom prst="rect">
            <a:avLst/>
          </a:prstGeom>
        </p:spPr>
      </p:pic>
      <p:pic>
        <p:nvPicPr>
          <p:cNvPr id="14" name="Изображение 1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2"/>
          <a:srcRect l="7426" t="15552" r="13539" b="18674"/>
          <a:stretch>
            <a:fillRect/>
          </a:stretch>
        </p:blipFill>
        <p:spPr>
          <a:xfrm>
            <a:off x="4283710" y="772160"/>
            <a:ext cx="974090" cy="786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298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Изображение 41" descr="Isolation_Mode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9"/>
          <a:stretch>
            <a:fillRect/>
          </a:stretch>
        </p:blipFill>
        <p:spPr>
          <a:xfrm rot="20700000">
            <a:off x="5087620" y="2675255"/>
            <a:ext cx="3782695" cy="26162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0">
            <a:extLst>
              <a:ext uri="{96DAC541-7B7A-43D3-8B79-37D633B846F1}">
                <asvg:svgBlip xmlns=""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6188075" y="267335"/>
            <a:ext cx="2704465" cy="545465"/>
          </a:xfrm>
          <a:prstGeom prst="rect">
            <a:avLst/>
          </a:prstGeom>
        </p:spPr>
      </p:pic>
      <p:sp>
        <p:nvSpPr>
          <p:cNvPr id="19" name="Текстовое поле 18"/>
          <p:cNvSpPr txBox="1"/>
          <p:nvPr/>
        </p:nvSpPr>
        <p:spPr>
          <a:xfrm>
            <a:off x="252095" y="1129030"/>
            <a:ext cx="8640445" cy="73723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 anchor="t">
            <a:spAutoFit/>
          </a:bodyPr>
          <a:lstStyle/>
          <a:p>
            <a:pPr algn="l"/>
            <a:r>
              <a:rPr sz="14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Согласно экономическому обоснованию к законопроекту  налоговая реформа позволит получить дополнительный доход в 2025 году</a:t>
            </a:r>
            <a:r>
              <a:rPr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sz="1400" b="1" dirty="0">
                <a:ln>
                  <a:noFill/>
                </a:ln>
                <a:solidFill>
                  <a:schemeClr val="tx1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2,6 трлн. рублей</a:t>
            </a:r>
            <a:r>
              <a:rPr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за счет</a:t>
            </a:r>
            <a:r>
              <a:rPr sz="14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следующих</a:t>
            </a:r>
            <a:br>
              <a:rPr sz="14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</a:br>
            <a:r>
              <a:rPr sz="14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налоговых поступлений:</a:t>
            </a:r>
          </a:p>
        </p:txBody>
      </p:sp>
      <p:sp>
        <p:nvSpPr>
          <p:cNvPr id="27" name="TextBox 5"/>
          <p:cNvSpPr txBox="1"/>
          <p:nvPr>
            <p:custDataLst>
              <p:tags r:id="rId3"/>
            </p:custDataLst>
          </p:nvPr>
        </p:nvSpPr>
        <p:spPr>
          <a:xfrm>
            <a:off x="229235" y="4708525"/>
            <a:ext cx="359537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sz="9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sz="9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9" name="Группа 38"/>
          <p:cNvGrpSpPr/>
          <p:nvPr/>
        </p:nvGrpSpPr>
        <p:grpSpPr>
          <a:xfrm>
            <a:off x="229235" y="2098040"/>
            <a:ext cx="8369300" cy="2379345"/>
            <a:chOff x="-2" y="3368"/>
            <a:chExt cx="13180" cy="3747"/>
          </a:xfrm>
        </p:grpSpPr>
        <p:pic>
          <p:nvPicPr>
            <p:cNvPr id="4" name="Изображение 3" descr="chart (1)"/>
            <p:cNvPicPr>
              <a:picLocks noChangeAspect="1"/>
            </p:cNvPicPr>
            <p:nvPr/>
          </p:nvPicPr>
          <p:blipFill>
            <a:blip r:embed="rId22"/>
            <a:srcRect l="16383" t="18917" r="28192" b="18633"/>
            <a:stretch>
              <a:fillRect/>
            </a:stretch>
          </p:blipFill>
          <p:spPr>
            <a:xfrm>
              <a:off x="2211" y="3368"/>
              <a:ext cx="6651" cy="3747"/>
            </a:xfrm>
            <a:prstGeom prst="rect">
              <a:avLst/>
            </a:prstGeom>
          </p:spPr>
        </p:pic>
        <p:sp>
          <p:nvSpPr>
            <p:cNvPr id="21" name="TextBox 5"/>
            <p:cNvSpPr txBox="1"/>
            <p:nvPr>
              <p:custDataLst>
                <p:tags r:id="rId4"/>
              </p:custDataLst>
            </p:nvPr>
          </p:nvSpPr>
          <p:spPr>
            <a:xfrm>
              <a:off x="2435" y="3454"/>
              <a:ext cx="8815" cy="44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/>
              <a:r>
                <a:rPr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Повышение ставки по налогу на прибыль</a:t>
              </a:r>
              <a:endParaRPr lang="ru-RU" sz="1000" dirty="0">
                <a:solidFill>
                  <a:schemeClr val="bg1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TextBox 5"/>
            <p:cNvSpPr txBox="1"/>
            <p:nvPr>
              <p:custDataLst>
                <p:tags r:id="rId5"/>
              </p:custDataLst>
            </p:nvPr>
          </p:nvSpPr>
          <p:spPr>
            <a:xfrm>
              <a:off x="4363" y="3947"/>
              <a:ext cx="8815" cy="44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/>
              <a:r>
                <a:rPr sz="1000" dirty="0">
                  <a:latin typeface="Arial" panose="020B0604020202020204" pitchFamily="34" charset="0"/>
                  <a:cs typeface="Arial" panose="020B0604020202020204" pitchFamily="34" charset="0"/>
                </a:rPr>
                <a:t>Прогрессивная шкала НДФЛ </a:t>
              </a:r>
              <a:endParaRPr lang="ru-RU" sz="1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TextBox 5"/>
            <p:cNvSpPr txBox="1"/>
            <p:nvPr>
              <p:custDataLst>
                <p:tags r:id="rId6"/>
              </p:custDataLst>
            </p:nvPr>
          </p:nvSpPr>
          <p:spPr>
            <a:xfrm>
              <a:off x="3682" y="4502"/>
              <a:ext cx="7423" cy="40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/>
              <a:r>
                <a:rPr sz="1000" dirty="0">
                  <a:latin typeface="Arial" panose="020B0604020202020204" pitchFamily="34" charset="0"/>
                  <a:cs typeface="Arial" panose="020B0604020202020204" pitchFamily="34" charset="0"/>
                </a:rPr>
                <a:t>Введение НДС для плательщиков УСН </a:t>
              </a:r>
              <a:endParaRPr lang="ru-RU" sz="1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TextBox 5"/>
            <p:cNvSpPr txBox="1"/>
            <p:nvPr>
              <p:custDataLst>
                <p:tags r:id="rId7"/>
              </p:custDataLst>
            </p:nvPr>
          </p:nvSpPr>
          <p:spPr>
            <a:xfrm>
              <a:off x="2435" y="5069"/>
              <a:ext cx="4794" cy="36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/>
              <a:r>
                <a:rPr sz="1000" dirty="0">
                  <a:latin typeface="Arial" panose="020B0604020202020204" pitchFamily="34" charset="0"/>
                  <a:cs typeface="Arial" panose="020B0604020202020204" pitchFamily="34" charset="0"/>
                </a:rPr>
                <a:t>Акцизы на вейпы </a:t>
              </a:r>
              <a:endParaRPr sz="1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TextBox 5"/>
            <p:cNvSpPr txBox="1"/>
            <p:nvPr>
              <p:custDataLst>
                <p:tags r:id="rId8"/>
              </p:custDataLst>
            </p:nvPr>
          </p:nvSpPr>
          <p:spPr>
            <a:xfrm>
              <a:off x="2435" y="5598"/>
              <a:ext cx="8909" cy="38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/>
              <a:r>
                <a:rPr sz="1000" dirty="0">
                  <a:latin typeface="Arial" panose="020B0604020202020204" pitchFamily="34" charset="0"/>
                  <a:cs typeface="Arial" panose="020B0604020202020204" pitchFamily="34" charset="0"/>
                </a:rPr>
                <a:t>Акцизы на природный газ для производства аммиака</a:t>
              </a:r>
              <a:endParaRPr lang="ru-RU" sz="1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TextBox 5"/>
            <p:cNvSpPr txBox="1"/>
            <p:nvPr>
              <p:custDataLst>
                <p:tags r:id="rId9"/>
              </p:custDataLst>
            </p:nvPr>
          </p:nvSpPr>
          <p:spPr>
            <a:xfrm>
              <a:off x="2435" y="6042"/>
              <a:ext cx="6838" cy="64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>
                <a:lnSpc>
                  <a:spcPct val="90000"/>
                </a:lnSpc>
              </a:pPr>
              <a:r>
                <a:rPr sz="1000" dirty="0">
                  <a:latin typeface="Arial" panose="020B0604020202020204" pitchFamily="34" charset="0"/>
                  <a:cs typeface="Arial" panose="020B0604020202020204" pitchFamily="34" charset="0"/>
                </a:rPr>
                <a:t>Акцизы на спиртосодержащие лекарственные</a:t>
              </a:r>
              <a:r>
                <a:rPr lang="ru-RU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000" dirty="0">
                  <a:latin typeface="Arial" panose="020B0604020202020204" pitchFamily="34" charset="0"/>
                  <a:cs typeface="Arial" panose="020B0604020202020204" pitchFamily="34" charset="0"/>
                </a:rPr>
                <a:t>препараты </a:t>
              </a:r>
              <a:br>
                <a:rPr sz="1000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sz="1000" dirty="0">
                  <a:latin typeface="Arial" panose="020B0604020202020204" pitchFamily="34" charset="0"/>
                  <a:cs typeface="Arial" panose="020B0604020202020204" pitchFamily="34" charset="0"/>
                </a:rPr>
                <a:t>и фармацевтической субстанции спирта этилового </a:t>
              </a:r>
              <a:endParaRPr lang="ru-RU" sz="1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TextBox 5"/>
            <p:cNvSpPr txBox="1"/>
            <p:nvPr>
              <p:custDataLst>
                <p:tags r:id="rId10"/>
              </p:custDataLst>
            </p:nvPr>
          </p:nvSpPr>
          <p:spPr>
            <a:xfrm>
              <a:off x="2435" y="6673"/>
              <a:ext cx="7441" cy="41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/>
              <a:r>
                <a:rPr sz="1000" dirty="0">
                  <a:latin typeface="Arial" panose="020B0604020202020204" pitchFamily="34" charset="0"/>
                  <a:cs typeface="Arial" panose="020B0604020202020204" pitchFamily="34" charset="0"/>
                </a:rPr>
                <a:t>Повышение госпошлин на регистрацию недвижимости </a:t>
              </a:r>
              <a:endParaRPr sz="1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Текстовое поле 30"/>
            <p:cNvSpPr txBox="1"/>
            <p:nvPr/>
          </p:nvSpPr>
          <p:spPr>
            <a:xfrm>
              <a:off x="-2" y="3427"/>
              <a:ext cx="2205" cy="467"/>
            </a:xfrm>
            <a:prstGeom prst="rect">
              <a:avLst/>
            </a:prstGeom>
            <a:noFill/>
          </p:spPr>
          <p:txBody>
            <a:bodyPr wrap="square" rtlCol="0" anchor="t">
              <a:noAutofit/>
            </a:bodyPr>
            <a:lstStyle/>
            <a:p>
              <a:pPr algn="l"/>
              <a:r>
                <a:rPr sz="1200" b="1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1,6 трлн рублей</a:t>
              </a:r>
              <a:endParaRPr lang="ru-RU" altLang="en-US" sz="12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  <a:p>
              <a:pPr algn="l"/>
              <a:endParaRPr lang="ru-RU" altLang="en-US" sz="12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32" name="Текстовое поле 31"/>
            <p:cNvSpPr txBox="1"/>
            <p:nvPr>
              <p:custDataLst>
                <p:tags r:id="rId11"/>
              </p:custDataLst>
            </p:nvPr>
          </p:nvSpPr>
          <p:spPr>
            <a:xfrm>
              <a:off x="-2" y="3943"/>
              <a:ext cx="2377" cy="467"/>
            </a:xfrm>
            <a:prstGeom prst="rect">
              <a:avLst/>
            </a:prstGeom>
            <a:noFill/>
          </p:spPr>
          <p:txBody>
            <a:bodyPr wrap="square" rtlCol="0" anchor="t">
              <a:noAutofit/>
            </a:bodyPr>
            <a:lstStyle/>
            <a:p>
              <a:pPr algn="l"/>
              <a:r>
                <a:rPr lang="ru-RU" sz="1200" b="1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533</a:t>
              </a:r>
              <a:r>
                <a:rPr sz="1200" b="1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 трлн рублей</a:t>
              </a:r>
              <a:endParaRPr lang="ru-RU" altLang="en-US" sz="12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  <a:p>
              <a:pPr algn="l"/>
              <a:endParaRPr lang="ru-RU" altLang="en-US" sz="12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33" name="Текстовое поле 32"/>
            <p:cNvSpPr txBox="1"/>
            <p:nvPr>
              <p:custDataLst>
                <p:tags r:id="rId12"/>
              </p:custDataLst>
            </p:nvPr>
          </p:nvSpPr>
          <p:spPr>
            <a:xfrm>
              <a:off x="-2" y="4459"/>
              <a:ext cx="2377" cy="467"/>
            </a:xfrm>
            <a:prstGeom prst="rect">
              <a:avLst/>
            </a:prstGeom>
            <a:noFill/>
          </p:spPr>
          <p:txBody>
            <a:bodyPr wrap="square" rtlCol="0" anchor="t">
              <a:noAutofit/>
            </a:bodyPr>
            <a:lstStyle/>
            <a:p>
              <a:pPr algn="l"/>
              <a:r>
                <a:rPr lang="ru-RU" sz="1200" b="1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348</a:t>
              </a:r>
              <a:r>
                <a:rPr sz="1200" b="1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 трлн рублей</a:t>
              </a:r>
              <a:endParaRPr lang="ru-RU" altLang="en-US" sz="12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  <a:p>
              <a:pPr algn="l"/>
              <a:endParaRPr lang="ru-RU" altLang="en-US" sz="12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34" name="Текстовое поле 33"/>
            <p:cNvSpPr txBox="1"/>
            <p:nvPr>
              <p:custDataLst>
                <p:tags r:id="rId13"/>
              </p:custDataLst>
            </p:nvPr>
          </p:nvSpPr>
          <p:spPr>
            <a:xfrm>
              <a:off x="-2" y="4975"/>
              <a:ext cx="2147" cy="467"/>
            </a:xfrm>
            <a:prstGeom prst="rect">
              <a:avLst/>
            </a:prstGeom>
            <a:noFill/>
          </p:spPr>
          <p:txBody>
            <a:bodyPr wrap="square" rtlCol="0" anchor="t">
              <a:noAutofit/>
            </a:bodyPr>
            <a:lstStyle/>
            <a:p>
              <a:pPr algn="l"/>
              <a:r>
                <a:rPr lang="ru-RU" sz="1200" b="1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50</a:t>
              </a:r>
              <a:r>
                <a:rPr sz="1200" b="1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 трлн рублей</a:t>
              </a:r>
              <a:endParaRPr lang="ru-RU" altLang="en-US" sz="12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  <a:p>
              <a:pPr algn="l"/>
              <a:endParaRPr lang="ru-RU" altLang="en-US" sz="12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35" name="Текстовое поле 34"/>
            <p:cNvSpPr txBox="1"/>
            <p:nvPr>
              <p:custDataLst>
                <p:tags r:id="rId14"/>
              </p:custDataLst>
            </p:nvPr>
          </p:nvSpPr>
          <p:spPr>
            <a:xfrm>
              <a:off x="-2" y="5491"/>
              <a:ext cx="2147" cy="467"/>
            </a:xfrm>
            <a:prstGeom prst="rect">
              <a:avLst/>
            </a:prstGeom>
            <a:noFill/>
          </p:spPr>
          <p:txBody>
            <a:bodyPr wrap="square" rtlCol="0" anchor="t">
              <a:noAutofit/>
            </a:bodyPr>
            <a:lstStyle/>
            <a:p>
              <a:pPr algn="l"/>
              <a:r>
                <a:rPr lang="ru-RU" sz="1200" b="1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43</a:t>
              </a:r>
              <a:r>
                <a:rPr sz="1200" b="1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 трлн рублей</a:t>
              </a:r>
              <a:endParaRPr lang="ru-RU" altLang="en-US" sz="12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  <a:p>
              <a:pPr algn="l"/>
              <a:endParaRPr lang="ru-RU" altLang="en-US" sz="12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36" name="Текстовое поле 35"/>
            <p:cNvSpPr txBox="1"/>
            <p:nvPr>
              <p:custDataLst>
                <p:tags r:id="rId15"/>
              </p:custDataLst>
            </p:nvPr>
          </p:nvSpPr>
          <p:spPr>
            <a:xfrm>
              <a:off x="-2" y="6007"/>
              <a:ext cx="2147" cy="467"/>
            </a:xfrm>
            <a:prstGeom prst="rect">
              <a:avLst/>
            </a:prstGeom>
            <a:noFill/>
          </p:spPr>
          <p:txBody>
            <a:bodyPr wrap="square" rtlCol="0" anchor="t">
              <a:noAutofit/>
            </a:bodyPr>
            <a:lstStyle/>
            <a:p>
              <a:pPr algn="l"/>
              <a:r>
                <a:rPr lang="ru-RU" sz="1200" b="1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20</a:t>
              </a:r>
              <a:r>
                <a:rPr sz="1200" b="1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 трлн рублей</a:t>
              </a:r>
              <a:endParaRPr lang="ru-RU" altLang="en-US" sz="12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  <a:p>
              <a:pPr algn="l"/>
              <a:endParaRPr lang="ru-RU" altLang="en-US" sz="12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37" name="Текстовое поле 36"/>
            <p:cNvSpPr txBox="1"/>
            <p:nvPr>
              <p:custDataLst>
                <p:tags r:id="rId16"/>
              </p:custDataLst>
            </p:nvPr>
          </p:nvSpPr>
          <p:spPr>
            <a:xfrm>
              <a:off x="-2" y="6523"/>
              <a:ext cx="2147" cy="467"/>
            </a:xfrm>
            <a:prstGeom prst="rect">
              <a:avLst/>
            </a:prstGeom>
            <a:noFill/>
          </p:spPr>
          <p:txBody>
            <a:bodyPr wrap="square" rtlCol="0" anchor="t">
              <a:noAutofit/>
            </a:bodyPr>
            <a:lstStyle/>
            <a:p>
              <a:pPr algn="l"/>
              <a:r>
                <a:rPr lang="ru-RU" sz="1200" b="1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16</a:t>
              </a:r>
              <a:r>
                <a:rPr sz="1200" b="1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 трлн рублей</a:t>
              </a:r>
              <a:endParaRPr lang="ru-RU" altLang="en-US" sz="12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  <a:p>
              <a:pPr algn="l"/>
              <a:endParaRPr lang="ru-RU" altLang="en-US" sz="12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</p:grpSp>
      <p:pic>
        <p:nvPicPr>
          <p:cNvPr id="45" name="Изображение 44" descr="House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7740015" y="3796030"/>
            <a:ext cx="1025525" cy="1025525"/>
          </a:xfrm>
          <a:prstGeom prst="rect">
            <a:avLst/>
          </a:prstGeom>
        </p:spPr>
      </p:pic>
      <p:pic>
        <p:nvPicPr>
          <p:cNvPr id="46" name="Изображение 45" descr="Group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228080" y="2718435"/>
            <a:ext cx="660400" cy="65595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/>
          <p:nvPr/>
        </p:nvSpPr>
        <p:spPr>
          <a:xfrm>
            <a:off x="146685" y="1348105"/>
            <a:ext cx="7057390" cy="11664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90000"/>
              </a:lnSpc>
            </a:pP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Общая тенденция законодателя </a:t>
            </a:r>
            <a:b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на усиление полномочий Правительства РФ в налоговой сфере</a:t>
            </a:r>
          </a:p>
        </p:txBody>
      </p:sp>
      <p:pic>
        <p:nvPicPr>
          <p:cNvPr id="3" name="Рисунок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188075" y="267335"/>
            <a:ext cx="2704465" cy="545465"/>
          </a:xfrm>
          <a:prstGeom prst="rect">
            <a:avLst/>
          </a:prstGeom>
        </p:spPr>
      </p:pic>
      <p:sp>
        <p:nvSpPr>
          <p:cNvPr id="11" name="TextBox 5"/>
          <p:cNvSpPr txBox="1"/>
          <p:nvPr>
            <p:custDataLst>
              <p:tags r:id="rId2"/>
            </p:custDataLst>
          </p:nvPr>
        </p:nvSpPr>
        <p:spPr>
          <a:xfrm>
            <a:off x="146685" y="2499995"/>
            <a:ext cx="489394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sz="12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Некоторые изменения части первой НК РФ предполагают замену слов </a:t>
            </a:r>
            <a:r>
              <a:rPr sz="1200" b="1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«Налоговый кодекс»</a:t>
            </a:r>
            <a:r>
              <a:rPr sz="12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sz="1200" b="1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«налоговое законодательство».</a:t>
            </a:r>
            <a:r>
              <a:rPr sz="12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>
                <a:latin typeface="Arial" panose="020B0604020202020204" pitchFamily="34" charset="0"/>
                <a:cs typeface="Arial" panose="020B0604020202020204" pitchFamily="34" charset="0"/>
              </a:rPr>
              <a:t>Своего рода «декодификация»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" name="TextBox 5"/>
          <p:cNvSpPr txBox="1"/>
          <p:nvPr>
            <p:custDataLst>
              <p:tags r:id="rId3"/>
            </p:custDataLst>
          </p:nvPr>
        </p:nvSpPr>
        <p:spPr>
          <a:xfrm>
            <a:off x="146685" y="3228340"/>
            <a:ext cx="474726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sz="1200" b="1" dirty="0">
                <a:latin typeface="Arial" panose="020B0604020202020204" pitchFamily="34" charset="0"/>
                <a:cs typeface="Arial" panose="020B0604020202020204" pitchFamily="34" charset="0"/>
              </a:rPr>
              <a:t>В ряде случаев детали,</a:t>
            </a:r>
            <a:r>
              <a:rPr sz="1200" dirty="0">
                <a:latin typeface="Arial" panose="020B0604020202020204" pitchFamily="34" charset="0"/>
                <a:cs typeface="Arial" panose="020B0604020202020204" pitchFamily="34" charset="0"/>
              </a:rPr>
              <a:t> определяющие право на получение выплат отнесены на уровень Правительственного регулирования и вообще </a:t>
            </a:r>
            <a:r>
              <a:rPr sz="1200" b="1" dirty="0">
                <a:latin typeface="Arial" panose="020B0604020202020204" pitchFamily="34" charset="0"/>
                <a:cs typeface="Arial" panose="020B0604020202020204" pitchFamily="34" charset="0"/>
              </a:rPr>
              <a:t>не закреплены ни в НК РФ,</a:t>
            </a:r>
            <a:br>
              <a:rPr sz="1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1200" b="1" dirty="0">
                <a:latin typeface="Arial" panose="020B0604020202020204" pitchFamily="34" charset="0"/>
                <a:cs typeface="Arial" panose="020B0604020202020204" pitchFamily="34" charset="0"/>
              </a:rPr>
              <a:t>ни в самом законе о таких выплатах.</a:t>
            </a:r>
          </a:p>
        </p:txBody>
      </p:sp>
      <p:pic>
        <p:nvPicPr>
          <p:cNvPr id="8" name="Изображение 7" descr="Group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00245" y="2745105"/>
            <a:ext cx="4316095" cy="205867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>
            <p:custDataLst>
              <p:tags r:id="rId1"/>
            </p:custDataLst>
          </p:nvPr>
        </p:nvSpPr>
        <p:spPr>
          <a:xfrm>
            <a:off x="4211955" y="1779905"/>
            <a:ext cx="3846195" cy="2231390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51460" y="1779905"/>
            <a:ext cx="3846195" cy="2231390"/>
          </a:xfrm>
          <a:prstGeom prst="rect">
            <a:avLst/>
          </a:prstGeom>
          <a:solidFill>
            <a:schemeClr val="accent1">
              <a:lumMod val="20000"/>
              <a:lumOff val="80000"/>
              <a:alpha val="22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6" name="Заголовок 1"/>
          <p:cNvSpPr txBox="1"/>
          <p:nvPr/>
        </p:nvSpPr>
        <p:spPr>
          <a:xfrm>
            <a:off x="146685" y="1419860"/>
            <a:ext cx="3037840" cy="2178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90000"/>
              </a:lnSpc>
            </a:pP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Налог на прибыль </a:t>
            </a:r>
          </a:p>
        </p:txBody>
      </p:sp>
      <p:pic>
        <p:nvPicPr>
          <p:cNvPr id="3" name="Рисунок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188075" y="267335"/>
            <a:ext cx="2704465" cy="545465"/>
          </a:xfrm>
          <a:prstGeom prst="rect">
            <a:avLst/>
          </a:prstGeom>
        </p:spPr>
      </p:pic>
      <p:sp>
        <p:nvSpPr>
          <p:cNvPr id="5" name="TextBox 5"/>
          <p:cNvSpPr txBox="1"/>
          <p:nvPr>
            <p:custDataLst>
              <p:tags r:id="rId3"/>
            </p:custDataLst>
          </p:nvPr>
        </p:nvSpPr>
        <p:spPr>
          <a:xfrm>
            <a:off x="4356100" y="1924050"/>
            <a:ext cx="359537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sz="12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Уточнены правила применения льгот по налогу на прибыль в случае реорганизации аккредитованных ИТ-компаний.</a:t>
            </a:r>
            <a:r>
              <a:rPr sz="1200" dirty="0">
                <a:latin typeface="Arial" panose="020B0604020202020204" pitchFamily="34" charset="0"/>
                <a:cs typeface="Arial" panose="020B0604020202020204" pitchFamily="34" charset="0"/>
              </a:rPr>
              <a:t> Позволяют сохранять льготные ставки</a:t>
            </a:r>
            <a:r>
              <a:rPr sz="1200" b="1" dirty="0">
                <a:latin typeface="Arial" panose="020B0604020202020204" pitchFamily="34" charset="0"/>
                <a:cs typeface="Arial" panose="020B0604020202020204" pitchFamily="34" charset="0"/>
              </a:rPr>
              <a:t> (5%)</a:t>
            </a:r>
            <a:r>
              <a:rPr sz="1200" dirty="0">
                <a:latin typeface="Arial" panose="020B0604020202020204" pitchFamily="34" charset="0"/>
                <a:cs typeface="Arial" panose="020B0604020202020204" pitchFamily="34" charset="0"/>
              </a:rPr>
              <a:t> и льготную ставку по страховым взносам в период </a:t>
            </a:r>
            <a:r>
              <a:rPr sz="1200" b="1" dirty="0">
                <a:latin typeface="Arial" panose="020B0604020202020204" pitchFamily="34" charset="0"/>
                <a:cs typeface="Arial" panose="020B0604020202020204" pitchFamily="34" charset="0"/>
              </a:rPr>
              <a:t>с 2025 по 2030 год</a:t>
            </a:r>
            <a:r>
              <a:rPr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u="sng" dirty="0">
                <a:latin typeface="Arial" panose="020B0604020202020204" pitchFamily="34" charset="0"/>
                <a:cs typeface="Arial" panose="020B0604020202020204" pitchFamily="34" charset="0"/>
              </a:rPr>
              <a:t>при определенных условиях</a:t>
            </a:r>
            <a:r>
              <a:rPr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11" name="TextBox 5"/>
          <p:cNvSpPr txBox="1"/>
          <p:nvPr>
            <p:custDataLst>
              <p:tags r:id="rId4"/>
            </p:custDataLst>
          </p:nvPr>
        </p:nvSpPr>
        <p:spPr>
          <a:xfrm>
            <a:off x="323850" y="1924050"/>
            <a:ext cx="36633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sz="1200" dirty="0">
                <a:latin typeface="Arial" panose="020B0604020202020204" pitchFamily="34" charset="0"/>
                <a:cs typeface="Arial" panose="020B0604020202020204" pitchFamily="34" charset="0"/>
              </a:rPr>
              <a:t>Увеличивается ставка налога на прибыль  вместо</a:t>
            </a:r>
            <a:r>
              <a:rPr sz="1200" b="1" dirty="0">
                <a:latin typeface="Arial" panose="020B0604020202020204" pitchFamily="34" charset="0"/>
                <a:cs typeface="Arial" panose="020B0604020202020204" pitchFamily="34" charset="0"/>
              </a:rPr>
              <a:t> 20%–25%</a:t>
            </a:r>
            <a:r>
              <a:rPr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sz="1200" dirty="0" err="1" smtClean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для</a:t>
            </a:r>
            <a:r>
              <a:rPr sz="1200" dirty="0" smtClean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IT-компаний </a:t>
            </a:r>
            <a:r>
              <a:rPr sz="1200" dirty="0">
                <a:latin typeface="Arial" panose="020B0604020202020204" pitchFamily="34" charset="0"/>
                <a:cs typeface="Arial" panose="020B0604020202020204" pitchFamily="34" charset="0"/>
              </a:rPr>
              <a:t>льготная ставка поднимется до</a:t>
            </a:r>
            <a:r>
              <a:rPr sz="1200" b="1" dirty="0">
                <a:latin typeface="Arial" panose="020B0604020202020204" pitchFamily="34" charset="0"/>
                <a:cs typeface="Arial" panose="020B0604020202020204" pitchFamily="34" charset="0"/>
              </a:rPr>
              <a:t> 5%</a:t>
            </a:r>
            <a:r>
              <a:rPr sz="1200" dirty="0"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sz="1200" dirty="0" err="1">
                <a:latin typeface="Arial" panose="020B0604020202020204" pitchFamily="34" charset="0"/>
                <a:cs typeface="Arial" panose="020B0604020202020204" pitchFamily="34" charset="0"/>
              </a:rPr>
              <a:t>период</a:t>
            </a:r>
            <a:r>
              <a:rPr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 </a:t>
            </a:r>
            <a:r>
              <a:rPr sz="1200" b="1" dirty="0">
                <a:latin typeface="Arial" panose="020B0604020202020204" pitchFamily="34" charset="0"/>
                <a:cs typeface="Arial" panose="020B0604020202020204" pitchFamily="34" charset="0"/>
              </a:rPr>
              <a:t>2025 по 2030 </a:t>
            </a:r>
            <a:r>
              <a:rPr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год</a:t>
            </a:r>
            <a:endParaRPr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5"/>
          <p:cNvSpPr txBox="1"/>
          <p:nvPr>
            <p:custDataLst>
              <p:tags r:id="rId5"/>
            </p:custDataLst>
          </p:nvPr>
        </p:nvSpPr>
        <p:spPr>
          <a:xfrm>
            <a:off x="323850" y="2788285"/>
            <a:ext cx="35953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9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Условия применения льготной ставки б</a:t>
            </a:r>
            <a:r>
              <a:rPr sz="900" b="1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ез</a:t>
            </a:r>
            <a:r>
              <a:rPr sz="9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900" b="1" i="1" dirty="0">
                <a:latin typeface="Arial" panose="020B0604020202020204" pitchFamily="34" charset="0"/>
                <a:cs typeface="Arial" panose="020B0604020202020204" pitchFamily="34" charset="0"/>
              </a:rPr>
              <a:t>изменений: </a:t>
            </a:r>
            <a:r>
              <a:rPr sz="900" i="1" dirty="0">
                <a:latin typeface="Arial" panose="020B0604020202020204" pitchFamily="34" charset="0"/>
                <a:cs typeface="Arial" panose="020B0604020202020204" pitchFamily="34" charset="0"/>
              </a:rPr>
              <a:t>может быть применена при наличии документа государственной аккредитации организации, осуществляющей деятельность в области информационных технологий, а также при наличии доходов от IT-деятельности (соответствующих перечню абз.3 п. 1.15 ст.284 НК РФ), составляющих 70% от совокупного оборота компании.</a:t>
            </a:r>
          </a:p>
        </p:txBody>
      </p:sp>
      <p:pic>
        <p:nvPicPr>
          <p:cNvPr id="16" name="Изображение 15" descr="Group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40000">
            <a:off x="5584825" y="3281680"/>
            <a:ext cx="1847850" cy="226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689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>
            <p:custDataLst>
              <p:tags r:id="rId1"/>
            </p:custDataLst>
          </p:nvPr>
        </p:nvSpPr>
        <p:spPr>
          <a:xfrm>
            <a:off x="-36195" y="-635"/>
            <a:ext cx="3577590" cy="53441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0000">
                <a:alpha val="0"/>
              </a:srgb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6" name="Заголовок 1"/>
          <p:cNvSpPr txBox="1"/>
          <p:nvPr/>
        </p:nvSpPr>
        <p:spPr>
          <a:xfrm>
            <a:off x="252095" y="1959928"/>
            <a:ext cx="3461385" cy="19024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90000"/>
              </a:lnSpc>
            </a:pP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Федеральный инвестиционный вычет</a:t>
            </a:r>
            <a:b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для организаций </a:t>
            </a:r>
            <a:b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из приоритетных отраслей:</a:t>
            </a:r>
          </a:p>
        </p:txBody>
      </p:sp>
      <p:pic>
        <p:nvPicPr>
          <p:cNvPr id="3" name="Рисунок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188075" y="267335"/>
            <a:ext cx="2704465" cy="545465"/>
          </a:xfrm>
          <a:prstGeom prst="rect">
            <a:avLst/>
          </a:prstGeom>
        </p:spPr>
      </p:pic>
      <p:sp>
        <p:nvSpPr>
          <p:cNvPr id="11" name="TextBox 5"/>
          <p:cNvSpPr txBox="1"/>
          <p:nvPr>
            <p:custDataLst>
              <p:tags r:id="rId3"/>
            </p:custDataLst>
          </p:nvPr>
        </p:nvSpPr>
        <p:spPr>
          <a:xfrm>
            <a:off x="3713480" y="1003618"/>
            <a:ext cx="5179060" cy="381508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marL="171450" indent="-171450" algn="l" fontAlgn="t">
              <a:lnSpc>
                <a:spcPct val="110000"/>
              </a:lnSpc>
              <a:buFont typeface="Wingdings" panose="05000000000000000000" charset="0"/>
              <a:buBlip>
                <a:blip r:embed="rId7"/>
              </a:buBlip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рименяется </a:t>
            </a:r>
            <a:r>
              <a:rPr sz="1000" b="1" dirty="0">
                <a:latin typeface="Arial" panose="020B0604020202020204" pitchFamily="34" charset="0"/>
                <a:cs typeface="Arial" panose="020B0604020202020204" pitchFamily="34" charset="0"/>
              </a:rPr>
              <a:t>вне зависимости от местоположения компании</a:t>
            </a:r>
            <a:r>
              <a:rPr lang="ru-RU" sz="1000" b="1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br>
              <a:rPr lang="ru-RU" sz="1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l" fontAlgn="t">
              <a:lnSpc>
                <a:spcPct val="110000"/>
              </a:lnSpc>
              <a:buFont typeface="Wingdings" panose="05000000000000000000" charset="0"/>
              <a:buBlip>
                <a:blip r:embed="rId7"/>
              </a:buBlip>
            </a:pPr>
            <a:r>
              <a:rPr sz="1000" b="1" dirty="0">
                <a:latin typeface="Arial" panose="020B0604020202020204" pitchFamily="34" charset="0"/>
                <a:cs typeface="Arial" panose="020B0604020202020204" pitchFamily="34" charset="0"/>
              </a:rPr>
              <a:t>решение об использовании необходимо закрепить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в учетной политике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b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171450" indent="-171450" algn="l" fontAlgn="t">
              <a:lnSpc>
                <a:spcPct val="110000"/>
              </a:lnSpc>
              <a:buFont typeface="Wingdings" panose="05000000000000000000" charset="0"/>
              <a:buBlip>
                <a:blip r:embed="rId7"/>
              </a:buBlip>
            </a:pP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одновременно применять региональный и федеральный вычеты нельзя;</a:t>
            </a:r>
            <a:b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l" fontAlgn="t">
              <a:lnSpc>
                <a:spcPct val="110000"/>
              </a:lnSpc>
              <a:buFont typeface="Wingdings" panose="05000000000000000000" charset="0"/>
              <a:buBlip>
                <a:blip r:embed="rId7"/>
              </a:buBlip>
            </a:pP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объекты ОС и НМА, в отношении которых организации воспользовались правом на федеральный инвестиционный вычет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sz="1000" b="1" dirty="0">
                <a:latin typeface="Arial" panose="020B0604020202020204" pitchFamily="34" charset="0"/>
                <a:cs typeface="Arial" panose="020B0604020202020204" pitchFamily="34" charset="0"/>
              </a:rPr>
              <a:t>не подлежат амортизации</a:t>
            </a:r>
            <a:r>
              <a:rPr lang="ru-RU" sz="1000" b="1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br>
              <a:rPr lang="ru-RU" sz="1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l" fontAlgn="t">
              <a:lnSpc>
                <a:spcPct val="110000"/>
              </a:lnSpc>
              <a:buFont typeface="Wingdings" panose="05000000000000000000" charset="0"/>
              <a:buBlip>
                <a:blip r:embed="rId7"/>
              </a:buBlip>
            </a:pP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вычет текущего периода не может превышать </a:t>
            </a:r>
            <a:r>
              <a:rPr sz="1000" b="1" dirty="0">
                <a:latin typeface="Arial" panose="020B0604020202020204" pitchFamily="34" charset="0"/>
                <a:cs typeface="Arial" panose="020B0604020202020204" pitchFamily="34" charset="0"/>
              </a:rPr>
              <a:t>50 процентов от расходов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, которые формируют первоначальную стоимость ОС и амортизируемых НМА;</a:t>
            </a:r>
            <a:b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l" fontAlgn="t">
              <a:lnSpc>
                <a:spcPct val="110000"/>
              </a:lnSpc>
              <a:buFont typeface="Wingdings" panose="05000000000000000000" charset="0"/>
              <a:buBlip>
                <a:blip r:embed="rId7"/>
              </a:buBlip>
            </a:pP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после вычета налог, который перечисляют в федеральный бюджет, </a:t>
            </a:r>
            <a:r>
              <a:rPr sz="1000" b="1" dirty="0">
                <a:latin typeface="Arial" panose="020B0604020202020204" pitchFamily="34" charset="0"/>
                <a:cs typeface="Arial" panose="020B0604020202020204" pitchFamily="34" charset="0"/>
              </a:rPr>
              <a:t>в 2025–2030 годах 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не должен быть ниже налога, рассчитанного</a:t>
            </a:r>
            <a:r>
              <a:rPr sz="1000" b="1" dirty="0">
                <a:latin typeface="Arial" panose="020B0604020202020204" pitchFamily="34" charset="0"/>
                <a:cs typeface="Arial" panose="020B0604020202020204" pitchFamily="34" charset="0"/>
              </a:rPr>
              <a:t> по ставке 3 процента;</a:t>
            </a:r>
            <a:br>
              <a:rPr sz="1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l" fontAlgn="t">
              <a:lnSpc>
                <a:spcPct val="110000"/>
              </a:lnSpc>
              <a:buFont typeface="Wingdings" panose="05000000000000000000" charset="0"/>
              <a:buBlip>
                <a:blip r:embed="rId7"/>
              </a:buBlip>
            </a:pP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требуется  восстановить налог по ОС и НМА, который не был уплачен </a:t>
            </a:r>
            <a:b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при их продаже или ином выбытии (кроме ликвидации) </a:t>
            </a:r>
            <a:r>
              <a:rPr sz="1000" b="1" dirty="0">
                <a:latin typeface="Arial" panose="020B0604020202020204" pitchFamily="34" charset="0"/>
                <a:cs typeface="Arial" panose="020B0604020202020204" pitchFamily="34" charset="0"/>
              </a:rPr>
              <a:t>до истечения 5 лет</a:t>
            </a:r>
            <a:br>
              <a:rPr sz="1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с момента ввода в эксплуатацию. Также потребуется уплатить пени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b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l" fontAlgn="t">
              <a:lnSpc>
                <a:spcPct val="110000"/>
              </a:lnSpc>
              <a:buFont typeface="Wingdings" panose="05000000000000000000" charset="0"/>
              <a:buBlip>
                <a:blip r:embed="rId7"/>
              </a:buBlip>
            </a:pP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может быть использован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–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в последующих  периодах, но не более чем</a:t>
            </a:r>
            <a:b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в течение периода</a:t>
            </a:r>
            <a:r>
              <a:rPr sz="1000" b="1" dirty="0">
                <a:latin typeface="Arial" panose="020B0604020202020204" pitchFamily="34" charset="0"/>
                <a:cs typeface="Arial" panose="020B0604020202020204" pitchFamily="34" charset="0"/>
              </a:rPr>
              <a:t>, определяемого Правительством Российской Федерации.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>
            <p:custDataLst>
              <p:tags r:id="rId1"/>
            </p:custDataLst>
          </p:nvPr>
        </p:nvSpPr>
        <p:spPr>
          <a:xfrm>
            <a:off x="4211955" y="1779905"/>
            <a:ext cx="4018915" cy="2606040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51460" y="1779905"/>
            <a:ext cx="3846195" cy="2605405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6" name="Заголовок 1"/>
          <p:cNvSpPr txBox="1"/>
          <p:nvPr/>
        </p:nvSpPr>
        <p:spPr>
          <a:xfrm>
            <a:off x="146685" y="1346200"/>
            <a:ext cx="8745855" cy="358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90000"/>
              </a:lnSpc>
            </a:pP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Федеральный инвестиционный налоговый вычет </a:t>
            </a:r>
          </a:p>
        </p:txBody>
      </p:sp>
      <p:pic>
        <p:nvPicPr>
          <p:cNvPr id="3" name="Рисунок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188075" y="267335"/>
            <a:ext cx="2704465" cy="545465"/>
          </a:xfrm>
          <a:prstGeom prst="rect">
            <a:avLst/>
          </a:prstGeom>
        </p:spPr>
      </p:pic>
      <p:sp>
        <p:nvSpPr>
          <p:cNvPr id="5" name="TextBox 5"/>
          <p:cNvSpPr txBox="1"/>
          <p:nvPr>
            <p:custDataLst>
              <p:tags r:id="rId3"/>
            </p:custDataLst>
          </p:nvPr>
        </p:nvSpPr>
        <p:spPr>
          <a:xfrm>
            <a:off x="4356100" y="2152650"/>
            <a:ext cx="3844925" cy="1876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 algn="l">
              <a:buFont typeface="Arial" panose="020B0604020202020204" pitchFamily="34" charset="0"/>
              <a:buBlip>
                <a:blip r:embed="rId11"/>
              </a:buBlip>
            </a:pPr>
            <a:r>
              <a:rPr sz="1000" b="1" dirty="0">
                <a:latin typeface="Arial" panose="020B0604020202020204" pitchFamily="34" charset="0"/>
                <a:cs typeface="Arial" panose="020B0604020202020204" pitchFamily="34" charset="0"/>
              </a:rPr>
              <a:t>иностранные организации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– налоговые резиденты РФ;</a:t>
            </a:r>
          </a:p>
          <a:p>
            <a:pPr marL="228600" indent="-228600" algn="l">
              <a:buFont typeface="Arial" panose="020B0604020202020204" pitchFamily="34" charset="0"/>
              <a:buBlip>
                <a:blip r:embed="rId11"/>
              </a:buBlip>
            </a:pP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организации, которые являются</a:t>
            </a:r>
            <a:r>
              <a:rPr sz="1000" b="1" dirty="0">
                <a:latin typeface="Arial" panose="020B0604020202020204" pitchFamily="34" charset="0"/>
                <a:cs typeface="Arial" panose="020B0604020202020204" pitchFamily="34" charset="0"/>
              </a:rPr>
              <a:t> участниками соглашения о защите и поощрении капиталовложений;</a:t>
            </a:r>
          </a:p>
          <a:p>
            <a:pPr marL="228600" indent="-228600" algn="l">
              <a:buFont typeface="Arial" panose="020B0604020202020204" pitchFamily="34" charset="0"/>
              <a:buBlip>
                <a:blip r:embed="rId11"/>
              </a:buBlip>
            </a:pPr>
            <a:r>
              <a:rPr sz="1000" b="1" dirty="0">
                <a:latin typeface="Arial" panose="020B0604020202020204" pitchFamily="34" charset="0"/>
                <a:cs typeface="Arial" panose="020B0604020202020204" pitchFamily="34" charset="0"/>
              </a:rPr>
              <a:t>кредитные организации</a:t>
            </a:r>
          </a:p>
          <a:p>
            <a:pPr marL="228600" indent="-228600" algn="l">
              <a:lnSpc>
                <a:spcPct val="110000"/>
              </a:lnSpc>
              <a:buFont typeface="Arial" panose="020B0604020202020204" pitchFamily="34" charset="0"/>
              <a:buBlip>
                <a:blip r:embed="rId11"/>
              </a:buBlip>
            </a:pPr>
            <a:r>
              <a:rPr sz="1000" b="1" dirty="0">
                <a:latin typeface="Arial" panose="020B0604020202020204" pitchFamily="34" charset="0"/>
                <a:cs typeface="Arial" panose="020B0604020202020204" pitchFamily="34" charset="0"/>
              </a:rPr>
              <a:t>организации, осуществляющие производство подакцизных товаров 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(кроме легковых автомобилей, мотоциклов, подакцизного винограда, стали жидкой, этана, сжиженного углеводородного газа, нефтяного сырья, состоящего из газового конденсата стабильного и (или) сжиженного углеводородного газа).</a:t>
            </a:r>
          </a:p>
        </p:txBody>
      </p:sp>
      <p:sp>
        <p:nvSpPr>
          <p:cNvPr id="11" name="TextBox 5"/>
          <p:cNvSpPr txBox="1"/>
          <p:nvPr>
            <p:custDataLst>
              <p:tags r:id="rId4"/>
            </p:custDataLst>
          </p:nvPr>
        </p:nvSpPr>
        <p:spPr>
          <a:xfrm>
            <a:off x="323850" y="2139950"/>
            <a:ext cx="3663315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sz="1000" b="1" dirty="0">
                <a:latin typeface="Arial" panose="020B0604020202020204" pitchFamily="34" charset="0"/>
                <a:cs typeface="Arial" panose="020B0604020202020204" pitchFamily="34" charset="0"/>
              </a:rPr>
              <a:t>+ налогоплательщики,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входящие в одну группу </a:t>
            </a:r>
            <a:b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с лицом, которое произвело расходы </a:t>
            </a:r>
            <a:b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на приобретение ОС или НМА.</a:t>
            </a:r>
          </a:p>
        </p:txBody>
      </p:sp>
      <p:sp>
        <p:nvSpPr>
          <p:cNvPr id="4" name="TextBox 5"/>
          <p:cNvSpPr txBox="1"/>
          <p:nvPr>
            <p:custDataLst>
              <p:tags r:id="rId5"/>
            </p:custDataLst>
          </p:nvPr>
        </p:nvSpPr>
        <p:spPr>
          <a:xfrm>
            <a:off x="323850" y="1851660"/>
            <a:ext cx="366331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sz="1200" b="1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Смогут воспользоваться</a:t>
            </a:r>
          </a:p>
        </p:txBody>
      </p:sp>
      <p:sp>
        <p:nvSpPr>
          <p:cNvPr id="9" name="TextBox 5"/>
          <p:cNvSpPr txBox="1"/>
          <p:nvPr>
            <p:custDataLst>
              <p:tags r:id="rId6"/>
            </p:custDataLst>
          </p:nvPr>
        </p:nvSpPr>
        <p:spPr>
          <a:xfrm>
            <a:off x="4356100" y="1864360"/>
            <a:ext cx="366331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sz="1200" b="1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Не имеют права </a:t>
            </a:r>
          </a:p>
        </p:txBody>
      </p:sp>
      <p:pic>
        <p:nvPicPr>
          <p:cNvPr id="12" name="Изображение 11" descr="Group 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370455" y="2427605"/>
            <a:ext cx="1841500" cy="2075180"/>
          </a:xfrm>
          <a:prstGeom prst="rect">
            <a:avLst/>
          </a:prstGeom>
        </p:spPr>
      </p:pic>
      <p:sp>
        <p:nvSpPr>
          <p:cNvPr id="7" name="TextBox 5"/>
          <p:cNvSpPr txBox="1"/>
          <p:nvPr>
            <p:custDataLst>
              <p:tags r:id="rId7"/>
            </p:custDataLst>
          </p:nvPr>
        </p:nvSpPr>
        <p:spPr>
          <a:xfrm>
            <a:off x="251460" y="4460240"/>
            <a:ext cx="359537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sz="900" i="1" dirty="0">
                <a:latin typeface="Arial" panose="020B0604020202020204" pitchFamily="34" charset="0"/>
                <a:cs typeface="Arial" panose="020B0604020202020204" pitchFamily="34" charset="0"/>
              </a:rPr>
              <a:t>Конкретные правила должно установить Правительство.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/>
          <p:nvPr>
            <p:custDataLst>
              <p:tags r:id="rId1"/>
            </p:custDataLst>
          </p:nvPr>
        </p:nvSpPr>
        <p:spPr>
          <a:xfrm>
            <a:off x="245110" y="1461135"/>
            <a:ext cx="4086860" cy="2990215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6" name="Заголовок 1"/>
          <p:cNvSpPr txBox="1"/>
          <p:nvPr/>
        </p:nvSpPr>
        <p:spPr>
          <a:xfrm>
            <a:off x="133985" y="957580"/>
            <a:ext cx="8745855" cy="358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90000"/>
              </a:lnSpc>
            </a:pP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Прочее </a:t>
            </a:r>
          </a:p>
        </p:txBody>
      </p:sp>
      <p:pic>
        <p:nvPicPr>
          <p:cNvPr id="3" name="Рисунок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5">
            <a:extLst>
              <a:ext uri="{96DAC541-7B7A-43D3-8B79-37D633B846F1}">
                <asvg:svgBlip xmlns=""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188075" y="267335"/>
            <a:ext cx="2704465" cy="545465"/>
          </a:xfrm>
          <a:prstGeom prst="rect">
            <a:avLst/>
          </a:prstGeom>
        </p:spPr>
      </p:pic>
      <p:sp>
        <p:nvSpPr>
          <p:cNvPr id="11" name="TextBox 5"/>
          <p:cNvSpPr txBox="1"/>
          <p:nvPr>
            <p:custDataLst>
              <p:tags r:id="rId3"/>
            </p:custDataLst>
          </p:nvPr>
        </p:nvSpPr>
        <p:spPr>
          <a:xfrm>
            <a:off x="689610" y="1635760"/>
            <a:ext cx="3722370" cy="2738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sz="12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повысили коэффициент амортизации высокотехнологичного отечественного оборудования</a:t>
            </a:r>
            <a:r>
              <a:rPr lang="ru-RU" sz="12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, рос. ПО и баз данных </a:t>
            </a:r>
            <a:r>
              <a:rPr sz="1200" b="1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с 1,5 до 2.</a:t>
            </a:r>
            <a:r>
              <a:rPr sz="1200" dirty="0">
                <a:latin typeface="Arial" panose="020B0604020202020204" pitchFamily="34" charset="0"/>
                <a:cs typeface="Arial" panose="020B0604020202020204" pitchFamily="34" charset="0"/>
              </a:rPr>
              <a:t> Это даст возможность компаниям списать </a:t>
            </a:r>
            <a:br>
              <a:rPr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1200" dirty="0">
                <a:latin typeface="Arial" panose="020B0604020202020204" pitchFamily="34" charset="0"/>
                <a:cs typeface="Arial" panose="020B0604020202020204" pitchFamily="34" charset="0"/>
              </a:rPr>
              <a:t>на расходы вдвое больше, чем потратили.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l"/>
            <a:endParaRPr lang="ru-RU" sz="12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ru-RU" sz="1000" i="1" dirty="0">
                <a:latin typeface="Arial" panose="020B0604020202020204" pitchFamily="34" charset="0"/>
                <a:cs typeface="Arial" panose="020B0604020202020204" pitchFamily="34" charset="0"/>
              </a:rPr>
              <a:t>Единый реестр российской радиоэлектронной продукции </a:t>
            </a:r>
          </a:p>
          <a:p>
            <a:pPr algn="l"/>
            <a:r>
              <a:rPr lang="ru-RU" sz="1000" i="1" dirty="0">
                <a:latin typeface="Arial" panose="020B0604020202020204" pitchFamily="34" charset="0"/>
                <a:cs typeface="Arial" panose="020B0604020202020204" pitchFamily="34" charset="0"/>
              </a:rPr>
              <a:t>Ссылка: https://gisp.gov.ru/pp719v2/pub/prod/rep/ ,                             перечень российского высокотехнологичного оборудования  утвержден Распоряжением Правительства РФ от 20.07.2023 N 1937-р</a:t>
            </a:r>
          </a:p>
          <a:p>
            <a:pPr algn="l"/>
            <a:r>
              <a:rPr lang="ru-RU" sz="1000" i="1" dirty="0">
                <a:latin typeface="Arial" panose="020B0604020202020204" pitchFamily="34" charset="0"/>
                <a:cs typeface="Arial" panose="020B0604020202020204" pitchFamily="34" charset="0"/>
              </a:rPr>
              <a:t>Единый реестр российских программ для ЭВМ и баз данных </a:t>
            </a:r>
          </a:p>
          <a:p>
            <a:pPr algn="l"/>
            <a:r>
              <a:rPr lang="ru-RU" sz="1000" i="1" dirty="0">
                <a:latin typeface="Arial" panose="020B0604020202020204" pitchFamily="34" charset="0"/>
                <a:cs typeface="Arial" panose="020B0604020202020204" pitchFamily="34" charset="0"/>
              </a:rPr>
              <a:t>Ссылка: https://reestr.digital.gov.ru/ </a:t>
            </a:r>
          </a:p>
          <a:p>
            <a:pPr algn="l"/>
            <a:r>
              <a:rPr lang="ru-RU" sz="1000" i="1" dirty="0">
                <a:latin typeface="Arial" panose="020B0604020202020204" pitchFamily="34" charset="0"/>
                <a:cs typeface="Arial" panose="020B0604020202020204" pitchFamily="34" charset="0"/>
              </a:rPr>
              <a:t>Перечень НИОКР  утвержден постановлением Правительства России от 24.12.2008 № 988</a:t>
            </a:r>
          </a:p>
        </p:txBody>
      </p:sp>
      <p:sp>
        <p:nvSpPr>
          <p:cNvPr id="21" name="Заголовок 1"/>
          <p:cNvSpPr txBox="1"/>
          <p:nvPr>
            <p:custDataLst>
              <p:tags r:id="rId4"/>
            </p:custDataLst>
          </p:nvPr>
        </p:nvSpPr>
        <p:spPr>
          <a:xfrm>
            <a:off x="242570" y="1635760"/>
            <a:ext cx="566420" cy="358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90000"/>
              </a:lnSpc>
            </a:pPr>
            <a:r>
              <a:rPr lang="ru-RU" sz="2400" b="1" dirty="0">
                <a:ln w="6350">
                  <a:solidFill>
                    <a:sysClr val="windowText" lastClr="000000"/>
                  </a:solidFill>
                </a:ln>
                <a:noFill/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r>
              <a:rPr lang="ru-RU" sz="2400" b="1" dirty="0">
                <a:ln w="6350">
                  <a:solidFill>
                    <a:sysClr val="windowText" lastClr="000000"/>
                  </a:solidFill>
                </a:ln>
                <a:solidFill>
                  <a:srgbClr val="F6ED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4398645" y="1461135"/>
            <a:ext cx="4099560" cy="668020"/>
            <a:chOff x="169" y="7326"/>
            <a:chExt cx="6456" cy="1052"/>
          </a:xfrm>
        </p:grpSpPr>
        <p:sp>
          <p:nvSpPr>
            <p:cNvPr id="20" name="Прямоугольник 19"/>
            <p:cNvSpPr/>
            <p:nvPr>
              <p:custDataLst>
                <p:tags r:id="rId11"/>
              </p:custDataLst>
            </p:nvPr>
          </p:nvSpPr>
          <p:spPr>
            <a:xfrm>
              <a:off x="169" y="7326"/>
              <a:ext cx="6328" cy="1052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altLang="en-US"/>
            </a:p>
          </p:txBody>
        </p:sp>
        <p:sp>
          <p:nvSpPr>
            <p:cNvPr id="14" name="TextBox 5"/>
            <p:cNvSpPr txBox="1"/>
            <p:nvPr>
              <p:custDataLst>
                <p:tags r:id="rId12"/>
              </p:custDataLst>
            </p:nvPr>
          </p:nvSpPr>
          <p:spPr>
            <a:xfrm>
              <a:off x="963" y="7537"/>
              <a:ext cx="5662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0" algn="l">
                <a:buFont typeface="Arial" panose="020B0604020202020204" pitchFamily="34" charset="0"/>
                <a:buNone/>
              </a:pPr>
              <a:r>
                <a:rPr sz="12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сделали</a:t>
              </a:r>
              <a:r>
                <a:rPr sz="1200" dirty="0">
                  <a:highlight>
                    <a:srgbClr val="FFFF00"/>
                  </a:highlight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 бессрочными региональные инвестпроекты.</a:t>
              </a:r>
              <a:r>
                <a:rPr sz="12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 Было ограничение</a:t>
              </a:r>
              <a:r>
                <a:rPr sz="1200" b="1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 до 2029</a:t>
              </a:r>
              <a:r>
                <a:rPr lang="ru-RU" sz="1200" b="1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 г.</a:t>
              </a:r>
              <a:endParaRPr sz="12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22" name="Заголовок 1"/>
            <p:cNvSpPr txBox="1"/>
            <p:nvPr>
              <p:custDataLst>
                <p:tags r:id="rId13"/>
              </p:custDataLst>
            </p:nvPr>
          </p:nvSpPr>
          <p:spPr>
            <a:xfrm>
              <a:off x="263" y="7537"/>
              <a:ext cx="892" cy="56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90000"/>
                </a:lnSpc>
              </a:pPr>
              <a:r>
                <a:rPr lang="ru-RU" sz="2400" b="1" dirty="0">
                  <a:ln w="6350">
                    <a:solidFill>
                      <a:sysClr val="windowText" lastClr="000000"/>
                    </a:solidFill>
                  </a:ln>
                  <a:noFill/>
                  <a:latin typeface="Arial" panose="020B0604020202020204" pitchFamily="34" charset="0"/>
                  <a:cs typeface="Arial" panose="020B0604020202020204" pitchFamily="34" charset="0"/>
                </a:rPr>
                <a:t>02</a:t>
              </a:r>
              <a:r>
                <a:rPr lang="ru-RU" sz="2400" b="1" dirty="0">
                  <a:ln w="6350">
                    <a:solidFill>
                      <a:sysClr val="windowText" lastClr="000000"/>
                    </a:solidFill>
                  </a:ln>
                  <a:solidFill>
                    <a:srgbClr val="F6ED5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</p:txBody>
        </p:sp>
      </p:grpSp>
      <p:grpSp>
        <p:nvGrpSpPr>
          <p:cNvPr id="7" name="Группа 6"/>
          <p:cNvGrpSpPr/>
          <p:nvPr/>
        </p:nvGrpSpPr>
        <p:grpSpPr>
          <a:xfrm>
            <a:off x="4398645" y="2211705"/>
            <a:ext cx="4169410" cy="1225550"/>
            <a:chOff x="6974" y="3410"/>
            <a:chExt cx="6566" cy="1930"/>
          </a:xfrm>
        </p:grpSpPr>
        <p:sp>
          <p:nvSpPr>
            <p:cNvPr id="18" name="Прямоугольник 17"/>
            <p:cNvSpPr/>
            <p:nvPr>
              <p:custDataLst>
                <p:tags r:id="rId8"/>
              </p:custDataLst>
            </p:nvPr>
          </p:nvSpPr>
          <p:spPr>
            <a:xfrm>
              <a:off x="6974" y="3410"/>
              <a:ext cx="6329" cy="1931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altLang="en-US"/>
            </a:p>
          </p:txBody>
        </p:sp>
        <p:sp>
          <p:nvSpPr>
            <p:cNvPr id="5" name="TextBox 5"/>
            <p:cNvSpPr txBox="1"/>
            <p:nvPr>
              <p:custDataLst>
                <p:tags r:id="rId9"/>
              </p:custDataLst>
            </p:nvPr>
          </p:nvSpPr>
          <p:spPr>
            <a:xfrm>
              <a:off x="7878" y="3576"/>
              <a:ext cx="5662" cy="17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0" algn="l">
                <a:buFont typeface="Arial" panose="020B0604020202020204" pitchFamily="34" charset="0"/>
                <a:buNone/>
              </a:pPr>
              <a:r>
                <a:rPr sz="12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регионам предоставили </a:t>
              </a:r>
              <a:r>
                <a:rPr sz="1200" dirty="0">
                  <a:highlight>
                    <a:srgbClr val="FFFF00"/>
                  </a:highlight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право устанавливать пониженную ставку по налогу на прибыль </a:t>
              </a:r>
              <a:br>
                <a:rPr sz="1200" dirty="0">
                  <a:highlight>
                    <a:srgbClr val="FFFF00"/>
                  </a:highlight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</a:br>
              <a:r>
                <a:rPr sz="12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для малых технологических компаний</a:t>
              </a:r>
              <a:r>
                <a:rPr lang="ru-RU" sz="12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.</a:t>
              </a:r>
              <a:r>
                <a:rPr lang="en-US" altLang="ru-RU" sz="12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 </a:t>
              </a:r>
              <a:br>
                <a:rPr lang="en-US" altLang="ru-RU" sz="12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</a:br>
              <a:r>
                <a:rPr lang="en-US" altLang="ru-RU" sz="1000" i="1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Cтатус МТК закреплен в ФЗ от 04.08.2023 года</a:t>
              </a:r>
              <a:br>
                <a:rPr lang="en-US" altLang="ru-RU" sz="1000" i="1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</a:br>
              <a:r>
                <a:rPr lang="en-US" altLang="ru-RU" sz="1000" i="1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№ 478, а также Постановлении Правительства РФ от 2 ноября 2023 года №1847</a:t>
              </a:r>
            </a:p>
          </p:txBody>
        </p:sp>
        <p:sp>
          <p:nvSpPr>
            <p:cNvPr id="23" name="Заголовок 1"/>
            <p:cNvSpPr txBox="1"/>
            <p:nvPr>
              <p:custDataLst>
                <p:tags r:id="rId10"/>
              </p:custDataLst>
            </p:nvPr>
          </p:nvSpPr>
          <p:spPr>
            <a:xfrm>
              <a:off x="7088" y="3576"/>
              <a:ext cx="892" cy="56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90000"/>
                </a:lnSpc>
              </a:pPr>
              <a:r>
                <a:rPr lang="ru-RU" sz="2400" b="1" dirty="0">
                  <a:ln w="6350">
                    <a:solidFill>
                      <a:sysClr val="windowText" lastClr="000000"/>
                    </a:solidFill>
                  </a:ln>
                  <a:noFill/>
                  <a:latin typeface="Arial" panose="020B0604020202020204" pitchFamily="34" charset="0"/>
                  <a:cs typeface="Arial" panose="020B0604020202020204" pitchFamily="34" charset="0"/>
                </a:rPr>
                <a:t>03</a:t>
              </a:r>
              <a:r>
                <a:rPr lang="ru-RU" sz="2400" b="1" dirty="0">
                  <a:ln w="6350">
                    <a:solidFill>
                      <a:sysClr val="windowText" lastClr="000000"/>
                    </a:solidFill>
                  </a:ln>
                  <a:solidFill>
                    <a:srgbClr val="F6ED5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4398645" y="3519805"/>
            <a:ext cx="4168775" cy="922020"/>
            <a:chOff x="6927" y="5813"/>
            <a:chExt cx="6565" cy="1452"/>
          </a:xfrm>
        </p:grpSpPr>
        <p:sp>
          <p:nvSpPr>
            <p:cNvPr id="16" name="Прямоугольник 15"/>
            <p:cNvSpPr/>
            <p:nvPr>
              <p:custDataLst>
                <p:tags r:id="rId5"/>
              </p:custDataLst>
            </p:nvPr>
          </p:nvSpPr>
          <p:spPr>
            <a:xfrm>
              <a:off x="6927" y="5813"/>
              <a:ext cx="6328" cy="1452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altLang="en-US"/>
            </a:p>
          </p:txBody>
        </p:sp>
        <p:sp>
          <p:nvSpPr>
            <p:cNvPr id="15" name="TextBox 5"/>
            <p:cNvSpPr txBox="1"/>
            <p:nvPr>
              <p:custDataLst>
                <p:tags r:id="rId6"/>
              </p:custDataLst>
            </p:nvPr>
          </p:nvSpPr>
          <p:spPr>
            <a:xfrm>
              <a:off x="7830" y="6006"/>
              <a:ext cx="5662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0" algn="l">
                <a:buFont typeface="Arial" panose="020B0604020202020204" pitchFamily="34" charset="0"/>
                <a:buNone/>
              </a:pPr>
              <a:r>
                <a:rPr sz="1200" b="1" dirty="0">
                  <a:highlight>
                    <a:srgbClr val="FFFF00"/>
                  </a:highlight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отмена с 2025 </a:t>
              </a:r>
              <a:r>
                <a:rPr sz="1200" dirty="0">
                  <a:highlight>
                    <a:srgbClr val="FFFF00"/>
                  </a:highlight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года курсовых экспортных пошлин</a:t>
              </a:r>
              <a:r>
                <a:rPr sz="12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. Курсовые пошлины действуют</a:t>
              </a:r>
              <a:br>
                <a:rPr sz="12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</a:br>
              <a:r>
                <a:rPr sz="1200" b="1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до конца 2024 года,</a:t>
              </a:r>
              <a:r>
                <a:rPr sz="12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 продлевать их не будут.</a:t>
              </a:r>
            </a:p>
          </p:txBody>
        </p:sp>
        <p:sp>
          <p:nvSpPr>
            <p:cNvPr id="24" name="Заголовок 1"/>
            <p:cNvSpPr txBox="1"/>
            <p:nvPr>
              <p:custDataLst>
                <p:tags r:id="rId7"/>
              </p:custDataLst>
            </p:nvPr>
          </p:nvSpPr>
          <p:spPr>
            <a:xfrm>
              <a:off x="7040" y="6006"/>
              <a:ext cx="892" cy="56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90000"/>
                </a:lnSpc>
              </a:pPr>
              <a:r>
                <a:rPr lang="ru-RU" sz="2400" b="1" dirty="0">
                  <a:ln w="6350">
                    <a:solidFill>
                      <a:sysClr val="windowText" lastClr="000000"/>
                    </a:solidFill>
                  </a:ln>
                  <a:noFill/>
                  <a:latin typeface="Arial" panose="020B0604020202020204" pitchFamily="34" charset="0"/>
                  <a:cs typeface="Arial" panose="020B0604020202020204" pitchFamily="34" charset="0"/>
                </a:rPr>
                <a:t>04</a:t>
              </a:r>
              <a:endParaRPr lang="ru-RU" sz="2400" b="1" dirty="0">
                <a:ln w="6350">
                  <a:solidFill>
                    <a:sysClr val="windowText" lastClr="000000"/>
                  </a:solidFill>
                </a:ln>
                <a:solidFill>
                  <a:srgbClr val="F6ED5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36195" y="1172845"/>
            <a:ext cx="9196705" cy="541655"/>
          </a:xfrm>
          <a:prstGeom prst="rect">
            <a:avLst/>
          </a:prstGeom>
          <a:solidFill>
            <a:srgbClr val="F6ED54"/>
          </a:solidFill>
          <a:ln>
            <a:solidFill>
              <a:srgbClr val="000000">
                <a:alpha val="0"/>
              </a:srgb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6" name="Заголовок 1"/>
          <p:cNvSpPr txBox="1"/>
          <p:nvPr/>
        </p:nvSpPr>
        <p:spPr>
          <a:xfrm>
            <a:off x="140970" y="1203325"/>
            <a:ext cx="936625" cy="5435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90000"/>
              </a:lnSpc>
            </a:pP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УСН</a:t>
            </a:r>
          </a:p>
        </p:txBody>
      </p:sp>
      <p:pic>
        <p:nvPicPr>
          <p:cNvPr id="3" name="Рисунок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188075" y="267335"/>
            <a:ext cx="2704465" cy="545465"/>
          </a:xfrm>
          <a:prstGeom prst="rect">
            <a:avLst/>
          </a:prstGeom>
        </p:spPr>
      </p:pic>
      <p:sp>
        <p:nvSpPr>
          <p:cNvPr id="11" name="TextBox 5"/>
          <p:cNvSpPr txBox="1"/>
          <p:nvPr>
            <p:custDataLst>
              <p:tags r:id="rId2"/>
            </p:custDataLst>
          </p:nvPr>
        </p:nvSpPr>
        <p:spPr>
          <a:xfrm>
            <a:off x="179705" y="1742758"/>
            <a:ext cx="4272915" cy="313055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marL="171450" indent="-171450" algn="l" fontAlgn="t">
              <a:lnSpc>
                <a:spcPct val="110000"/>
              </a:lnSpc>
              <a:buFont typeface="Wingdings" panose="05000000000000000000" charset="0"/>
              <a:buBlip>
                <a:blip r:embed="rId7"/>
              </a:buBlip>
            </a:pP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раво перейти на УСН если по итогам</a:t>
            </a:r>
            <a:r>
              <a:rPr sz="900" b="1" dirty="0">
                <a:latin typeface="Arial" panose="020B0604020202020204" pitchFamily="34" charset="0"/>
                <a:cs typeface="Arial" panose="020B0604020202020204" pitchFamily="34" charset="0"/>
              </a:rPr>
              <a:t> 9 месяцев не превышен доход 337,5 млн.руб. </a:t>
            </a:r>
            <a:br>
              <a:rPr sz="9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l" fontAlgn="t">
              <a:lnSpc>
                <a:spcPct val="110000"/>
              </a:lnSpc>
              <a:buFont typeface="Wingdings" panose="05000000000000000000" charset="0"/>
              <a:buBlip>
                <a:blip r:embed="rId7"/>
              </a:buBlip>
            </a:pP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лимит по УСН на доходы </a:t>
            </a:r>
            <a:r>
              <a:rPr sz="900" b="1" dirty="0">
                <a:latin typeface="Arial" panose="020B0604020202020204" pitchFamily="34" charset="0"/>
                <a:cs typeface="Arial" panose="020B0604020202020204" pitchFamily="34" charset="0"/>
              </a:rPr>
              <a:t>увеличен до 450 миллионов рублей год</a:t>
            </a:r>
            <a:r>
              <a:rPr lang="ru-RU" sz="9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br>
              <a:rPr lang="ru-RU" sz="9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l" fontAlgn="t">
              <a:lnSpc>
                <a:spcPct val="110000"/>
              </a:lnSpc>
              <a:buFont typeface="Wingdings" panose="05000000000000000000" charset="0"/>
              <a:buBlip>
                <a:blip r:embed="rId7"/>
              </a:buBlip>
            </a:pP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увеличение средней численности</a:t>
            </a:r>
            <a:r>
              <a:rPr sz="900" b="1" dirty="0">
                <a:latin typeface="Arial" panose="020B0604020202020204" pitchFamily="34" charset="0"/>
                <a:cs typeface="Arial" panose="020B0604020202020204" pitchFamily="34" charset="0"/>
              </a:rPr>
              <a:t> работников до 130 человек</a:t>
            </a:r>
            <a:r>
              <a:rPr lang="ru-RU" sz="9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br>
              <a:rPr lang="ru-RU" sz="9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l" fontAlgn="t">
              <a:lnSpc>
                <a:spcPct val="110000"/>
              </a:lnSpc>
              <a:buFont typeface="Wingdings" panose="05000000000000000000" charset="0"/>
              <a:buBlip>
                <a:blip r:embed="rId7"/>
              </a:buBlip>
            </a:pP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увеличение лимита по максимальной остаточной стоимости основных средств </a:t>
            </a:r>
            <a:r>
              <a:rPr sz="900" b="1" dirty="0">
                <a:latin typeface="Arial" panose="020B0604020202020204" pitchFamily="34" charset="0"/>
                <a:cs typeface="Arial" panose="020B0604020202020204" pitchFamily="34" charset="0"/>
              </a:rPr>
              <a:t>до 200 миллионов рублей</a:t>
            </a:r>
            <a:r>
              <a:rPr lang="ru-RU" sz="9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0" algn="l" fontAlgn="t">
              <a:lnSpc>
                <a:spcPct val="110000"/>
              </a:lnSpc>
              <a:buFont typeface="Wingdings" panose="05000000000000000000" charset="0"/>
              <a:buNone/>
            </a:pPr>
            <a:endParaRPr lang="ru-RU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l" fontAlgn="t">
              <a:lnSpc>
                <a:spcPct val="110000"/>
              </a:lnSpc>
              <a:buFont typeface="Wingdings" panose="05000000000000000000" charset="0"/>
              <a:buBlip>
                <a:blip r:embed="rId7"/>
              </a:buBlip>
            </a:pP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величины доходов налогоплательщика, а также величина остаточной стоимости основных средств подлежит</a:t>
            </a:r>
            <a:r>
              <a:rPr sz="900" b="1" dirty="0">
                <a:latin typeface="Arial" panose="020B0604020202020204" pitchFamily="34" charset="0"/>
                <a:cs typeface="Arial" panose="020B0604020202020204" pitchFamily="34" charset="0"/>
              </a:rPr>
              <a:t> ежегодной индексации на коэффициент-дефлятор,</a:t>
            </a: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 устанавливаемый на календарный год отчетного (налогового) периода.</a:t>
            </a:r>
            <a:b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l" fontAlgn="t">
              <a:lnSpc>
                <a:spcPct val="110000"/>
              </a:lnSpc>
              <a:buFont typeface="Wingdings" panose="05000000000000000000" charset="0"/>
              <a:buBlip>
                <a:blip r:embed="rId7"/>
              </a:buBlip>
            </a:pPr>
            <a:r>
              <a:rPr sz="900" b="1" dirty="0">
                <a:latin typeface="Arial" panose="020B0604020202020204" pitchFamily="34" charset="0"/>
                <a:cs typeface="Arial" panose="020B0604020202020204" pitchFamily="34" charset="0"/>
              </a:rPr>
              <a:t>упразднен «переходный режим УСН»,</a:t>
            </a: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 действовавший с 2021 года, вместе с повышенными ставками налога</a:t>
            </a:r>
            <a:r>
              <a:rPr sz="900" b="1" dirty="0">
                <a:latin typeface="Arial" panose="020B0604020202020204" pitchFamily="34" charset="0"/>
                <a:cs typeface="Arial" panose="020B0604020202020204" pitchFamily="34" charset="0"/>
              </a:rPr>
              <a:t> 8% и 20%</a:t>
            </a:r>
            <a:r>
              <a:rPr lang="ru-RU" sz="9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br>
              <a:rPr lang="ru-RU" sz="9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sz="9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l" fontAlgn="t">
              <a:lnSpc>
                <a:spcPct val="110000"/>
              </a:lnSpc>
              <a:buFont typeface="Wingdings" panose="05000000000000000000" charset="0"/>
              <a:buBlip>
                <a:blip r:embed="rId7"/>
              </a:buBlip>
            </a:pPr>
            <a:r>
              <a:rPr sz="900" b="1" dirty="0">
                <a:latin typeface="Arial" panose="020B0604020202020204" pitchFamily="34" charset="0"/>
                <a:cs typeface="Arial" panose="020B0604020202020204" pitchFamily="34" charset="0"/>
              </a:rPr>
              <a:t>в доходах не будут учитывать положительные курсовые разницы и субсиди</a:t>
            </a:r>
            <a:r>
              <a:rPr lang="ru-RU" sz="900" b="1" dirty="0"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z="9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9" name="Изображение 8" descr="Frame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60925" y="1172210"/>
            <a:ext cx="3701415" cy="370141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36195" y="1101090"/>
            <a:ext cx="9196705" cy="541655"/>
          </a:xfrm>
          <a:prstGeom prst="rect">
            <a:avLst/>
          </a:prstGeom>
          <a:solidFill>
            <a:srgbClr val="F6ED54"/>
          </a:solidFill>
          <a:ln>
            <a:solidFill>
              <a:srgbClr val="000000">
                <a:alpha val="0"/>
              </a:srgb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6" name="Заголовок 1"/>
          <p:cNvSpPr txBox="1"/>
          <p:nvPr/>
        </p:nvSpPr>
        <p:spPr>
          <a:xfrm>
            <a:off x="269240" y="1118235"/>
            <a:ext cx="4444365" cy="5435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90000"/>
              </a:lnSpc>
            </a:pP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УСН</a:t>
            </a:r>
            <a:r>
              <a:rPr lang="en-US" alt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alt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Появляется НДС</a:t>
            </a:r>
          </a:p>
        </p:txBody>
      </p:sp>
      <p:pic>
        <p:nvPicPr>
          <p:cNvPr id="3" name="Рисунок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>
            <a:extLst>
              <a:ext uri="{96DAC541-7B7A-43D3-8B79-37D633B846F1}">
                <asvg:svgBlip xmlns=""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188075" y="267335"/>
            <a:ext cx="2704465" cy="545465"/>
          </a:xfrm>
          <a:prstGeom prst="rect">
            <a:avLst/>
          </a:prstGeom>
        </p:spPr>
      </p:pic>
      <p:sp>
        <p:nvSpPr>
          <p:cNvPr id="5" name="TextBox 5"/>
          <p:cNvSpPr txBox="1"/>
          <p:nvPr>
            <p:custDataLst>
              <p:tags r:id="rId2"/>
            </p:custDataLst>
          </p:nvPr>
        </p:nvSpPr>
        <p:spPr>
          <a:xfrm>
            <a:off x="269240" y="1779270"/>
            <a:ext cx="875030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sz="1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Плательщиков НДС на УСН разделят на три категории в зависимости</a:t>
            </a:r>
            <a:r>
              <a:rPr lang="ru-RU" sz="1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 объемов годового дохода</a:t>
            </a:r>
            <a:r>
              <a:rPr lang="ru-RU" sz="1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grpSp>
        <p:nvGrpSpPr>
          <p:cNvPr id="17" name="Группа 16"/>
          <p:cNvGrpSpPr/>
          <p:nvPr/>
        </p:nvGrpSpPr>
        <p:grpSpPr>
          <a:xfrm>
            <a:off x="269240" y="2094548"/>
            <a:ext cx="2954655" cy="1617345"/>
            <a:chOff x="424" y="4242"/>
            <a:chExt cx="4653" cy="2547"/>
          </a:xfrm>
        </p:grpSpPr>
        <p:sp>
          <p:nvSpPr>
            <p:cNvPr id="20" name="Прямоугольник 19"/>
            <p:cNvSpPr/>
            <p:nvPr>
              <p:custDataLst>
                <p:tags r:id="rId9"/>
              </p:custDataLst>
            </p:nvPr>
          </p:nvSpPr>
          <p:spPr>
            <a:xfrm>
              <a:off x="424" y="4242"/>
              <a:ext cx="4653" cy="2547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altLang="en-US"/>
            </a:p>
          </p:txBody>
        </p:sp>
        <p:sp>
          <p:nvSpPr>
            <p:cNvPr id="10" name="TextBox 5"/>
            <p:cNvSpPr txBox="1"/>
            <p:nvPr>
              <p:custDataLst>
                <p:tags r:id="rId10"/>
              </p:custDataLst>
            </p:nvPr>
          </p:nvSpPr>
          <p:spPr>
            <a:xfrm>
              <a:off x="528" y="4388"/>
              <a:ext cx="4533" cy="23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0" algn="l">
                <a:buFont typeface="Arial" panose="020B0604020202020204" pitchFamily="34" charset="0"/>
                <a:buNone/>
              </a:pPr>
              <a:r>
                <a:rPr sz="1200" b="1" dirty="0">
                  <a:highlight>
                    <a:srgbClr val="FFFF00"/>
                  </a:highlight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до 60 млн. рублей в год </a:t>
              </a:r>
              <a:r>
                <a:rPr sz="1000" dirty="0">
                  <a:highlight>
                    <a:srgbClr val="FFFF00"/>
                  </a:highlight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освобождаются</a:t>
              </a:r>
              <a:r>
                <a:rPr lang="ru-RU" sz="1000" dirty="0">
                  <a:highlight>
                    <a:srgbClr val="FFFF00"/>
                  </a:highlight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 </a:t>
              </a:r>
              <a:r>
                <a:rPr sz="1000" dirty="0">
                  <a:highlight>
                    <a:srgbClr val="FFFF00"/>
                  </a:highlight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от исполнения обязанностей налогоплательщика НДС.</a:t>
              </a:r>
              <a:r>
                <a:rPr sz="10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 Уведомление </a:t>
              </a:r>
              <a:br>
                <a:rPr sz="10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</a:br>
              <a:r>
                <a:rPr sz="10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об освобождении от уплаты НДС подавать</a:t>
              </a:r>
              <a:br>
                <a:rPr sz="10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</a:br>
              <a:r>
                <a:rPr sz="10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не потребуется. </a:t>
              </a:r>
              <a:r>
                <a:rPr lang="ru-RU" sz="10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Д</a:t>
              </a:r>
              <a:r>
                <a:rPr sz="10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ля освобождения доход определяется </a:t>
              </a:r>
              <a:r>
                <a:rPr sz="1000" dirty="0" err="1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по</a:t>
              </a:r>
              <a:r>
                <a:rPr sz="10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 </a:t>
              </a:r>
              <a:r>
                <a:rPr lang="ru-RU" sz="1000" dirty="0" err="1" smtClean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пр</a:t>
              </a:r>
              <a:r>
                <a:rPr sz="1000" dirty="0" err="1" smtClean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едшествующему</a:t>
              </a:r>
              <a:r>
                <a:rPr sz="1000" dirty="0" smtClean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 </a:t>
              </a:r>
              <a:r>
                <a:rPr sz="10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году. Вновь созданная организация </a:t>
              </a:r>
              <a:br>
                <a:rPr sz="10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</a:br>
              <a:r>
                <a:rPr sz="10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на УСН освобождается от уплаты налога </a:t>
              </a:r>
              <a:br>
                <a:rPr sz="10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</a:br>
              <a:r>
                <a:rPr sz="10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с даты постановки на учет.</a:t>
              </a:r>
            </a:p>
          </p:txBody>
        </p:sp>
      </p:grpSp>
      <p:grpSp>
        <p:nvGrpSpPr>
          <p:cNvPr id="18" name="Группа 17"/>
          <p:cNvGrpSpPr/>
          <p:nvPr/>
        </p:nvGrpSpPr>
        <p:grpSpPr>
          <a:xfrm>
            <a:off x="3461385" y="2094548"/>
            <a:ext cx="2673985" cy="1638935"/>
            <a:chOff x="5383" y="4242"/>
            <a:chExt cx="4211" cy="2581"/>
          </a:xfrm>
        </p:grpSpPr>
        <p:sp>
          <p:nvSpPr>
            <p:cNvPr id="15" name="Прямоугольник 14"/>
            <p:cNvSpPr/>
            <p:nvPr>
              <p:custDataLst>
                <p:tags r:id="rId7"/>
              </p:custDataLst>
            </p:nvPr>
          </p:nvSpPr>
          <p:spPr>
            <a:xfrm>
              <a:off x="5383" y="4242"/>
              <a:ext cx="4211" cy="2581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altLang="en-US"/>
            </a:p>
          </p:txBody>
        </p:sp>
        <p:sp>
          <p:nvSpPr>
            <p:cNvPr id="12" name="TextBox 5"/>
            <p:cNvSpPr txBox="1"/>
            <p:nvPr>
              <p:custDataLst>
                <p:tags r:id="rId8"/>
              </p:custDataLst>
            </p:nvPr>
          </p:nvSpPr>
          <p:spPr>
            <a:xfrm>
              <a:off x="5503" y="4388"/>
              <a:ext cx="4091" cy="24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0" algn="l">
                <a:buFont typeface="Arial" panose="020B0604020202020204" pitchFamily="34" charset="0"/>
                <a:buNone/>
              </a:pPr>
              <a:r>
                <a:rPr sz="1200" b="1" dirty="0">
                  <a:highlight>
                    <a:srgbClr val="FFFF00"/>
                  </a:highlight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от 60 до 250 млн. рублей </a:t>
              </a:r>
              <a:br>
                <a:rPr sz="1200" b="1" dirty="0">
                  <a:highlight>
                    <a:srgbClr val="FFFF00"/>
                  </a:highlight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</a:br>
              <a:r>
                <a:rPr sz="1200" b="1" dirty="0">
                  <a:highlight>
                    <a:srgbClr val="FFFF00"/>
                  </a:highlight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в год,</a:t>
              </a:r>
              <a:r>
                <a:rPr sz="900" dirty="0">
                  <a:highlight>
                    <a:srgbClr val="FFFF00"/>
                  </a:highlight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 </a:t>
              </a:r>
              <a:r>
                <a:rPr sz="1000" b="1" dirty="0">
                  <a:highlight>
                    <a:srgbClr val="FFFF00"/>
                  </a:highlight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ставка НДС —</a:t>
              </a:r>
              <a:r>
                <a:rPr sz="1000" dirty="0">
                  <a:highlight>
                    <a:srgbClr val="FFFF00"/>
                  </a:highlight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 </a:t>
              </a:r>
              <a:r>
                <a:rPr sz="1000" b="1" dirty="0">
                  <a:highlight>
                    <a:srgbClr val="FFFF00"/>
                  </a:highlight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5 % </a:t>
              </a:r>
              <a:r>
                <a:rPr sz="1000" dirty="0">
                  <a:highlight>
                    <a:srgbClr val="FFFF00"/>
                  </a:highlight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(нет права принимать</a:t>
              </a:r>
              <a:r>
                <a:rPr lang="ru-RU" sz="1000" dirty="0">
                  <a:highlight>
                    <a:srgbClr val="FFFF00"/>
                  </a:highlight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 </a:t>
              </a:r>
              <a:r>
                <a:rPr sz="1000" dirty="0">
                  <a:highlight>
                    <a:srgbClr val="FFFF00"/>
                  </a:highlight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к вычету входящий НДС) либо по общей ставке — </a:t>
              </a:r>
              <a:r>
                <a:rPr sz="1000" b="1" dirty="0">
                  <a:highlight>
                    <a:srgbClr val="FFFF00"/>
                  </a:highlight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20 %</a:t>
              </a:r>
              <a:r>
                <a:rPr sz="1000" b="1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.</a:t>
              </a:r>
              <a:r>
                <a:rPr sz="10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 </a:t>
              </a:r>
              <a:endParaRPr lang="ru-RU" sz="1000" dirty="0" smtClean="0"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  <a:p>
              <a:pPr indent="0" algn="l">
                <a:buFont typeface="Arial" panose="020B0604020202020204" pitchFamily="34" charset="0"/>
                <a:buNone/>
              </a:pPr>
              <a:r>
                <a:rPr sz="10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/>
              </a:r>
              <a:br>
                <a:rPr sz="10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</a:br>
              <a:r>
                <a:rPr lang="ru-RU" sz="1000" dirty="0" smtClean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Подавать заявление о применении ставок НДС 5 % и 7 % не нужно. Достаточно отразить льготную ставку в декларации по </a:t>
              </a:r>
              <a:r>
                <a:rPr lang="ru-RU" sz="10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Н</a:t>
              </a:r>
              <a:r>
                <a:rPr lang="ru-RU" sz="1000" dirty="0" smtClean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ДС</a:t>
              </a:r>
              <a:endParaRPr lang="en-US" sz="1000" dirty="0"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</p:grpSp>
      <p:grpSp>
        <p:nvGrpSpPr>
          <p:cNvPr id="19" name="Группа 18"/>
          <p:cNvGrpSpPr/>
          <p:nvPr/>
        </p:nvGrpSpPr>
        <p:grpSpPr>
          <a:xfrm>
            <a:off x="6372860" y="2094548"/>
            <a:ext cx="2428240" cy="1599565"/>
            <a:chOff x="10036" y="4163"/>
            <a:chExt cx="3824" cy="2519"/>
          </a:xfrm>
        </p:grpSpPr>
        <p:sp>
          <p:nvSpPr>
            <p:cNvPr id="16" name="Прямоугольник 15"/>
            <p:cNvSpPr/>
            <p:nvPr>
              <p:custDataLst>
                <p:tags r:id="rId5"/>
              </p:custDataLst>
            </p:nvPr>
          </p:nvSpPr>
          <p:spPr>
            <a:xfrm>
              <a:off x="10036" y="4163"/>
              <a:ext cx="3766" cy="2519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ru-RU" altLang="en-US"/>
            </a:p>
          </p:txBody>
        </p:sp>
        <p:sp>
          <p:nvSpPr>
            <p:cNvPr id="13" name="TextBox 5"/>
            <p:cNvSpPr txBox="1"/>
            <p:nvPr>
              <p:custDataLst>
                <p:tags r:id="rId6"/>
              </p:custDataLst>
            </p:nvPr>
          </p:nvSpPr>
          <p:spPr>
            <a:xfrm>
              <a:off x="10149" y="4388"/>
              <a:ext cx="3711" cy="12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0" algn="l">
                <a:buFont typeface="Arial" panose="020B0604020202020204" pitchFamily="34" charset="0"/>
                <a:buNone/>
              </a:pPr>
              <a:r>
                <a:rPr sz="1200" b="1" dirty="0">
                  <a:highlight>
                    <a:srgbClr val="FFFF00"/>
                  </a:highlight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от 250 до 450 млн. рублей </a:t>
              </a:r>
              <a:br>
                <a:rPr sz="1200" b="1" dirty="0">
                  <a:highlight>
                    <a:srgbClr val="FFFF00"/>
                  </a:highlight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</a:br>
              <a:r>
                <a:rPr sz="1200" b="1" dirty="0">
                  <a:highlight>
                    <a:srgbClr val="FFFF00"/>
                  </a:highlight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в год,</a:t>
              </a:r>
              <a:r>
                <a:rPr lang="ru-RU" sz="1200" b="1" dirty="0">
                  <a:highlight>
                    <a:srgbClr val="FFFF00"/>
                  </a:highlight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 </a:t>
              </a:r>
              <a:r>
                <a:rPr sz="1000" b="1" dirty="0">
                  <a:highlight>
                    <a:srgbClr val="FFFF00"/>
                  </a:highlight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ставка</a:t>
              </a:r>
              <a:r>
                <a:rPr lang="en-US" sz="1000" b="1" dirty="0">
                  <a:highlight>
                    <a:srgbClr val="FFFF00"/>
                  </a:highlight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 </a:t>
              </a:r>
              <a:r>
                <a:rPr sz="1000" b="1" dirty="0">
                  <a:highlight>
                    <a:srgbClr val="FFFF00"/>
                  </a:highlight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—7%</a:t>
              </a:r>
              <a:r>
                <a:rPr lang="ru-RU" sz="1000" b="1" dirty="0">
                  <a:highlight>
                    <a:srgbClr val="FFFF00"/>
                  </a:highlight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 </a:t>
              </a:r>
              <a:r>
                <a:rPr sz="10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(нет права принимать</a:t>
              </a:r>
              <a:r>
                <a:rPr lang="ru-RU" sz="10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 </a:t>
              </a:r>
              <a:r>
                <a:rPr sz="10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к вычету входящий НДС) </a:t>
              </a:r>
              <a:br>
                <a:rPr sz="10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</a:br>
              <a:r>
                <a:rPr sz="10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или общая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 </a:t>
              </a:r>
              <a:r>
                <a:rPr sz="10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— </a:t>
              </a:r>
              <a:r>
                <a:rPr sz="1000" b="1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20%</a:t>
              </a:r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.</a:t>
              </a:r>
            </a:p>
          </p:txBody>
        </p:sp>
      </p:grpSp>
      <p:sp>
        <p:nvSpPr>
          <p:cNvPr id="11" name="TextBox 5"/>
          <p:cNvSpPr txBox="1"/>
          <p:nvPr>
            <p:custDataLst>
              <p:tags r:id="rId3"/>
            </p:custDataLst>
          </p:nvPr>
        </p:nvSpPr>
        <p:spPr>
          <a:xfrm>
            <a:off x="267335" y="3914775"/>
            <a:ext cx="86283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000"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sz="1000" smtClean="0">
                <a:latin typeface="Arial" panose="020B0604020202020204" pitchFamily="34" charset="0"/>
                <a:cs typeface="Arial" panose="020B0604020202020204" pitchFamily="34" charset="0"/>
              </a:rPr>
              <a:t>ри</a:t>
            </a:r>
            <a:r>
              <a:rPr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превышении порога дохода </a:t>
            </a:r>
            <a:r>
              <a:rPr sz="1000" b="1" dirty="0">
                <a:latin typeface="Arial" panose="020B0604020202020204" pitchFamily="34" charset="0"/>
                <a:cs typeface="Arial" panose="020B0604020202020204" pitchFamily="34" charset="0"/>
              </a:rPr>
              <a:t>в 60 млн.руб. 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организация или предприниматель начиная </a:t>
            </a:r>
            <a:r>
              <a:rPr sz="1000" b="1" dirty="0">
                <a:latin typeface="Arial" panose="020B0604020202020204" pitchFamily="34" charset="0"/>
                <a:cs typeface="Arial" panose="020B0604020202020204" pitchFamily="34" charset="0"/>
              </a:rPr>
              <a:t>с 1-го числа месяца, 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следующего за месяцем, в котором имело место такое превышение, начинает исполнять обязанности налогоплательщика НДС. </a:t>
            </a:r>
          </a:p>
        </p:txBody>
      </p:sp>
      <p:sp>
        <p:nvSpPr>
          <p:cNvPr id="7" name="TextBox 5"/>
          <p:cNvSpPr txBox="1"/>
          <p:nvPr>
            <p:custDataLst>
              <p:tags r:id="rId4"/>
            </p:custDataLst>
          </p:nvPr>
        </p:nvSpPr>
        <p:spPr>
          <a:xfrm>
            <a:off x="267335" y="4548505"/>
            <a:ext cx="862901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sz="1000" b="1" dirty="0">
                <a:latin typeface="Arial" panose="020B0604020202020204" pitchFamily="34" charset="0"/>
                <a:cs typeface="Arial" panose="020B0604020202020204" pitchFamily="34" charset="0"/>
              </a:rPr>
              <a:t>Организация или ИП обязаны применять налоговую ставку 5% или 7% в течение не менее 12 последовательных налоговых периодов (3 года),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кроме случаев превышения предельных размеров выручки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>
            <p:custDataLst>
              <p:tags r:id="rId1"/>
            </p:custDataLst>
          </p:nvPr>
        </p:nvSpPr>
        <p:spPr>
          <a:xfrm>
            <a:off x="-36195" y="-45720"/>
            <a:ext cx="3577590" cy="51911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0000">
                <a:alpha val="0"/>
              </a:srgb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6" name="Заголовок 1"/>
          <p:cNvSpPr txBox="1"/>
          <p:nvPr/>
        </p:nvSpPr>
        <p:spPr>
          <a:xfrm>
            <a:off x="252095" y="1966595"/>
            <a:ext cx="3461385" cy="19024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90000"/>
              </a:lnSpc>
            </a:pPr>
            <a:r>
              <a:rPr lang="ru-RU" alt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Рекомендации:</a:t>
            </a:r>
          </a:p>
        </p:txBody>
      </p:sp>
      <p:pic>
        <p:nvPicPr>
          <p:cNvPr id="3" name="Рисунок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188075" y="267335"/>
            <a:ext cx="2704465" cy="545465"/>
          </a:xfrm>
          <a:prstGeom prst="rect">
            <a:avLst/>
          </a:prstGeom>
        </p:spPr>
      </p:pic>
      <p:sp>
        <p:nvSpPr>
          <p:cNvPr id="11" name="TextBox 5"/>
          <p:cNvSpPr txBox="1"/>
          <p:nvPr>
            <p:custDataLst>
              <p:tags r:id="rId3"/>
            </p:custDataLst>
          </p:nvPr>
        </p:nvSpPr>
        <p:spPr>
          <a:xfrm>
            <a:off x="3713480" y="1263968"/>
            <a:ext cx="5179060" cy="330771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marL="228600" indent="-228600" algn="l" fontAlgn="t">
              <a:lnSpc>
                <a:spcPct val="110000"/>
              </a:lnSpc>
              <a:buFont typeface="Wingdings" panose="05000000000000000000" charset="0"/>
              <a:buAutoNum type="arabicPeriod"/>
            </a:pPr>
            <a:r>
              <a:rPr sz="1000" b="1" dirty="0">
                <a:latin typeface="Arial" panose="020B0604020202020204" pitchFamily="34" charset="0"/>
                <a:cs typeface="Arial" panose="020B0604020202020204" pitchFamily="34" charset="0"/>
              </a:rPr>
              <a:t>посчитать какая ставка 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НДС на УСН наиболее </a:t>
            </a:r>
            <a:r>
              <a:rPr sz="1000" b="1" dirty="0">
                <a:latin typeface="Arial" panose="020B0604020202020204" pitchFamily="34" charset="0"/>
                <a:cs typeface="Arial" panose="020B0604020202020204" pitchFamily="34" charset="0"/>
              </a:rPr>
              <a:t>выгодна</a:t>
            </a:r>
            <a:r>
              <a:rPr lang="ru-RU" sz="1000" b="1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algn="l" fontAlgn="t">
              <a:lnSpc>
                <a:spcPct val="110000"/>
              </a:lnSpc>
              <a:buFont typeface="Wingdings" panose="05000000000000000000" charset="0"/>
              <a:buAutoNum type="arabicPeriod"/>
            </a:pPr>
            <a:r>
              <a:rPr sz="1000" b="1" dirty="0">
                <a:latin typeface="Arial" panose="020B0604020202020204" pitchFamily="34" charset="0"/>
                <a:cs typeface="Arial" panose="020B0604020202020204" pitchFamily="34" charset="0"/>
              </a:rPr>
              <a:t>изменить условия о цене в договорах с контрагентами,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включив в состав новых цен НДС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algn="l" fontAlgn="t">
              <a:lnSpc>
                <a:spcPct val="110000"/>
              </a:lnSpc>
              <a:buFont typeface="Wingdings" panose="05000000000000000000" charset="0"/>
              <a:buAutoNum type="arabicPeriod"/>
            </a:pPr>
            <a:r>
              <a:rPr sz="1000" b="1" dirty="0">
                <a:latin typeface="Arial" panose="020B0604020202020204" pitchFamily="34" charset="0"/>
                <a:cs typeface="Arial" panose="020B0604020202020204" pitchFamily="34" charset="0"/>
              </a:rPr>
              <a:t>подключить электронный документооборот 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(ЭДО) для более быстрого обмена с контрагентами счетами-фактурами и первичной документацией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28600" indent="-228600" algn="l" fontAlgn="t">
              <a:lnSpc>
                <a:spcPct val="110000"/>
              </a:lnSpc>
              <a:buFont typeface="Wingdings" panose="05000000000000000000" charset="0"/>
              <a:buAutoNum type="arabicPeriod"/>
            </a:pPr>
            <a:r>
              <a:rPr sz="1000" b="1" dirty="0">
                <a:latin typeface="Arial" panose="020B0604020202020204" pitchFamily="34" charset="0"/>
                <a:cs typeface="Arial" panose="020B0604020202020204" pitchFamily="34" charset="0"/>
              </a:rPr>
              <a:t>нанять главного бухгалтера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и делегировать ему обязанности по ведению учета, так как исчисление и учет НДС требует более глубоких познаний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28600" indent="-228600" algn="l" fontAlgn="t">
              <a:lnSpc>
                <a:spcPct val="110000"/>
              </a:lnSpc>
              <a:buFont typeface="Wingdings" panose="05000000000000000000" charset="0"/>
              <a:buAutoNum type="arabicPeriod"/>
            </a:pPr>
            <a:r>
              <a:rPr sz="1000" b="1" dirty="0">
                <a:latin typeface="Arial" panose="020B0604020202020204" pitchFamily="34" charset="0"/>
                <a:cs typeface="Arial" panose="020B0604020202020204" pitchFamily="34" charset="0"/>
              </a:rPr>
              <a:t>контролировать уровень дохода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тем кто на УСН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algn="l" fontAlgn="t">
              <a:lnSpc>
                <a:spcPct val="110000"/>
              </a:lnSpc>
              <a:buFont typeface="Wingdings" panose="05000000000000000000" charset="0"/>
              <a:buAutoNum type="arabicPeriod"/>
            </a:pPr>
            <a:r>
              <a:rPr sz="1000" b="1" dirty="0">
                <a:latin typeface="Arial" panose="020B0604020202020204" pitchFamily="34" charset="0"/>
                <a:cs typeface="Arial" panose="020B0604020202020204" pitchFamily="34" charset="0"/>
              </a:rPr>
              <a:t>применение ККТ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с учетом НДС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algn="l" fontAlgn="t">
              <a:lnSpc>
                <a:spcPct val="110000"/>
              </a:lnSpc>
              <a:buFont typeface="Wingdings" panose="05000000000000000000" charset="0"/>
              <a:buAutoNum type="arabicPeriod"/>
            </a:pPr>
            <a:r>
              <a:rPr sz="1000" b="1" dirty="0">
                <a:latin typeface="Arial" panose="020B0604020202020204" pitchFamily="34" charset="0"/>
                <a:cs typeface="Arial" panose="020B0604020202020204" pitchFamily="34" charset="0"/>
              </a:rPr>
              <a:t>подготовить 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(скорректировать) </a:t>
            </a:r>
            <a:r>
              <a:rPr sz="1000" b="1" dirty="0">
                <a:latin typeface="Arial" panose="020B0604020202020204" pitchFamily="34" charset="0"/>
                <a:cs typeface="Arial" panose="020B0604020202020204" pitchFamily="34" charset="0"/>
              </a:rPr>
              <a:t>программные продукты 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для ведения бухучета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algn="l" fontAlgn="t">
              <a:lnSpc>
                <a:spcPct val="110000"/>
              </a:lnSpc>
              <a:buFont typeface="Wingdings" panose="05000000000000000000" charset="0"/>
              <a:buAutoNum type="arabicPeriod"/>
            </a:pPr>
            <a:r>
              <a:rPr sz="1000" b="1" dirty="0">
                <a:latin typeface="Arial" panose="020B0604020202020204" pitchFamily="34" charset="0"/>
                <a:cs typeface="Arial" panose="020B0604020202020204" pitchFamily="34" charset="0"/>
              </a:rPr>
              <a:t>учесть в 2024 году как можно больше доходов, 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так как до конца года будет актуальна ставка 20 процентов (общ. система)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algn="l" fontAlgn="t">
              <a:lnSpc>
                <a:spcPct val="110000"/>
              </a:lnSpc>
              <a:buFont typeface="Wingdings" panose="05000000000000000000" charset="0"/>
              <a:buAutoNum type="arabicPeriod"/>
            </a:pPr>
            <a:r>
              <a:rPr sz="1000" b="1" dirty="0">
                <a:latin typeface="Arial" panose="020B0604020202020204" pitchFamily="34" charset="0"/>
                <a:cs typeface="Arial" panose="020B0604020202020204" pitchFamily="34" charset="0"/>
              </a:rPr>
              <a:t>пересмотреть учетную политику для целей налогообложения прибыли на 2025 год. 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Предусмотреть в ней все законные способы оптимизации.</a:t>
            </a:r>
          </a:p>
          <a:p>
            <a:pPr marL="228600" indent="-228600" algn="l" fontAlgn="t">
              <a:lnSpc>
                <a:spcPct val="110000"/>
              </a:lnSpc>
              <a:buFont typeface="Wingdings" panose="05000000000000000000" charset="0"/>
              <a:buAutoNum type="arabicPeriod"/>
            </a:pPr>
            <a:r>
              <a:rPr sz="1000" b="1" dirty="0">
                <a:latin typeface="Arial" panose="020B0604020202020204" pitchFamily="34" charset="0"/>
                <a:cs typeface="Arial" panose="020B0604020202020204" pitchFamily="34" charset="0"/>
              </a:rPr>
              <a:t>заранее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1" dirty="0">
                <a:latin typeface="Arial" panose="020B0604020202020204" pitchFamily="34" charset="0"/>
                <a:cs typeface="Arial" panose="020B0604020202020204" pitchFamily="34" charset="0"/>
              </a:rPr>
              <a:t>соберите сведения о высокотехнологичных ОС и НМА, 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которые компания планирует ввести в эксплуатацию в конце 2024 года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algn="l" fontAlgn="t">
              <a:lnSpc>
                <a:spcPct val="110000"/>
              </a:lnSpc>
              <a:buFont typeface="Wingdings" panose="05000000000000000000" charset="0"/>
              <a:buAutoNum type="arabicPeriod"/>
            </a:pPr>
            <a:r>
              <a:rPr lang="ru-RU" sz="1000" b="1" dirty="0"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sz="1000" b="1" dirty="0">
                <a:latin typeface="Arial" panose="020B0604020202020204" pitchFamily="34" charset="0"/>
                <a:cs typeface="Arial" panose="020B0604020202020204" pitchFamily="34" charset="0"/>
              </a:rPr>
              <a:t>тоит рассмотреть вариант перехода с 2025 года с общей системы на УСН</a:t>
            </a:r>
            <a:r>
              <a:rPr lang="ru-RU" sz="1000" b="1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algn="l" fontAlgn="t">
              <a:lnSpc>
                <a:spcPct val="110000"/>
              </a:lnSpc>
              <a:buFont typeface="Wingdings" panose="05000000000000000000" charset="0"/>
              <a:buAutoNum type="arabicPeriod"/>
            </a:pPr>
            <a:r>
              <a:rPr sz="1000" b="1" dirty="0">
                <a:latin typeface="Arial" panose="020B0604020202020204" pitchFamily="34" charset="0"/>
                <a:cs typeface="Arial" panose="020B0604020202020204" pitchFamily="34" charset="0"/>
              </a:rPr>
              <a:t>повысить цены на 5-7%,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пересмотреть себестоимость продукции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D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31640" y="1851670"/>
            <a:ext cx="6408712" cy="1224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19885" y="1924050"/>
            <a:ext cx="5785485" cy="1102360"/>
          </a:xfrm>
        </p:spPr>
        <p:txBody>
          <a:bodyPr>
            <a:normAutofit/>
          </a:bodyPr>
          <a:lstStyle/>
          <a:p>
            <a:r>
              <a:rPr lang="ru-RU" sz="5400" dirty="0">
                <a:latin typeface="Arial Black" panose="020B0A04020102020204" pitchFamily="34" charset="0"/>
              </a:rPr>
              <a:t>ДЛЯ БИЗНЕСА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3528" y="339502"/>
            <a:ext cx="2856059" cy="576063"/>
          </a:xfrm>
          <a:prstGeom prst="rect">
            <a:avLst/>
          </a:prstGeom>
        </p:spPr>
      </p:pic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331595" y="3220085"/>
            <a:ext cx="6400800" cy="683895"/>
          </a:xfrm>
        </p:spPr>
        <p:txBody>
          <a:bodyPr>
            <a:normAutofit lnSpcReduction="10000"/>
          </a:bodyPr>
          <a:lstStyle/>
          <a:p>
            <a:pPr>
              <a:lnSpc>
                <a:spcPct val="110000"/>
              </a:lnSpc>
            </a:pPr>
            <a:r>
              <a:rPr lang="ru-RU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Семинар </a:t>
            </a:r>
            <a:r>
              <a:rPr lang="ru-RU" sz="1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«Большая налоговая реформа 2025 года: изменения для бизнеса и граждан»</a:t>
            </a:r>
            <a:endParaRPr lang="ru-RU" sz="1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11720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6188075" y="267335"/>
            <a:ext cx="2704465" cy="545465"/>
          </a:xfrm>
          <a:prstGeom prst="rect">
            <a:avLst/>
          </a:prstGeom>
        </p:spPr>
      </p:pic>
      <p:pic>
        <p:nvPicPr>
          <p:cNvPr id="2" name="Изображение 1" descr="Лого_ЦПО ГРУПП_rus_вертикальный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252095" y="355918"/>
            <a:ext cx="1842135" cy="368300"/>
          </a:xfrm>
          <a:prstGeom prst="rect">
            <a:avLst/>
          </a:prstGeom>
        </p:spPr>
      </p:pic>
      <p:pic>
        <p:nvPicPr>
          <p:cNvPr id="12" name="Изображение 11" descr="photo172104904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53097" y="1131977"/>
            <a:ext cx="3068320" cy="3296285"/>
          </a:xfrm>
          <a:prstGeom prst="rect">
            <a:avLst/>
          </a:prstGeom>
        </p:spPr>
      </p:pic>
      <p:grpSp>
        <p:nvGrpSpPr>
          <p:cNvPr id="14" name="Группа 13"/>
          <p:cNvGrpSpPr/>
          <p:nvPr/>
        </p:nvGrpSpPr>
        <p:grpSpPr>
          <a:xfrm>
            <a:off x="4551045" y="1911985"/>
            <a:ext cx="4610100" cy="1750060"/>
            <a:chOff x="7167" y="3596"/>
            <a:chExt cx="7260" cy="2756"/>
          </a:xfrm>
        </p:grpSpPr>
        <p:grpSp>
          <p:nvGrpSpPr>
            <p:cNvPr id="10" name="Группа 9"/>
            <p:cNvGrpSpPr/>
            <p:nvPr/>
          </p:nvGrpSpPr>
          <p:grpSpPr>
            <a:xfrm>
              <a:off x="7167" y="3596"/>
              <a:ext cx="4476" cy="728"/>
              <a:chOff x="283" y="1789"/>
              <a:chExt cx="4476" cy="728"/>
            </a:xfrm>
          </p:grpSpPr>
          <p:sp>
            <p:nvSpPr>
              <p:cNvPr id="9" name="Прямоугольник 8"/>
              <p:cNvSpPr/>
              <p:nvPr/>
            </p:nvSpPr>
            <p:spPr>
              <a:xfrm>
                <a:off x="396" y="2226"/>
                <a:ext cx="3933" cy="201"/>
              </a:xfrm>
              <a:prstGeom prst="rect">
                <a:avLst/>
              </a:prstGeom>
              <a:solidFill>
                <a:srgbClr val="F6ED54"/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altLang="en-US"/>
              </a:p>
            </p:txBody>
          </p:sp>
          <p:sp>
            <p:nvSpPr>
              <p:cNvPr id="7" name="Заголовок 1"/>
              <p:cNvSpPr txBox="1"/>
              <p:nvPr>
                <p:custDataLst>
                  <p:tags r:id="rId5"/>
                </p:custDataLst>
              </p:nvPr>
            </p:nvSpPr>
            <p:spPr>
              <a:xfrm>
                <a:off x="283" y="1789"/>
                <a:ext cx="4476" cy="728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ru-RU" sz="2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Марина Костина</a:t>
                </a:r>
              </a:p>
            </p:txBody>
          </p:sp>
        </p:grpSp>
        <p:sp>
          <p:nvSpPr>
            <p:cNvPr id="8" name="TextBox 5"/>
            <p:cNvSpPr txBox="1"/>
            <p:nvPr>
              <p:custDataLst>
                <p:tags r:id="rId2"/>
              </p:custDataLst>
            </p:nvPr>
          </p:nvSpPr>
          <p:spPr>
            <a:xfrm>
              <a:off x="7167" y="4324"/>
              <a:ext cx="596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0" algn="l">
                <a:buNone/>
              </a:pPr>
              <a:r>
                <a:rPr lang="ru-RU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</a:t>
              </a:r>
              <a:r>
                <a:rPr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едущий юрисконсульт ЦПО групп </a:t>
              </a:r>
              <a:endParaRPr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TextBox 5"/>
            <p:cNvSpPr txBox="1"/>
            <p:nvPr>
              <p:custDataLst>
                <p:tags r:id="rId3"/>
              </p:custDataLst>
            </p:nvPr>
          </p:nvSpPr>
          <p:spPr>
            <a:xfrm>
              <a:off x="7167" y="4807"/>
              <a:ext cx="6819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0" algn="l">
                <a:buNone/>
              </a:pPr>
              <a:r>
                <a:rPr lang="ru-RU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Опыт в сфере налогового права более 15 лет</a:t>
              </a:r>
              <a:endParaRPr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TextBox 5"/>
            <p:cNvSpPr txBox="1"/>
            <p:nvPr>
              <p:custDataLst>
                <p:tags r:id="rId4"/>
              </p:custDataLst>
            </p:nvPr>
          </p:nvSpPr>
          <p:spPr>
            <a:xfrm>
              <a:off x="7608" y="5453"/>
              <a:ext cx="6819" cy="8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indent="0">
                <a:lnSpc>
                  <a:spcPct val="130000"/>
                </a:lnSpc>
              </a:pPr>
              <a:r>
                <a:rPr sz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Roboto"/>
                  <a:cs typeface="Arial" panose="020B0604020202020204" pitchFamily="34" charset="0"/>
                  <a:sym typeface="+mn-ea"/>
                </a:rPr>
                <a:t>+7 (495) 150-50-45 (доб. 397) </a:t>
              </a:r>
              <a:endParaRPr sz="1200" b="0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</a:endParaRPr>
            </a:p>
            <a:p>
              <a:pPr marL="0" indent="0">
                <a:lnSpc>
                  <a:spcPct val="130000"/>
                </a:lnSpc>
              </a:pPr>
              <a:r>
                <a:rPr sz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Roboto"/>
                  <a:cs typeface="Arial" panose="020B0604020202020204" pitchFamily="34" charset="0"/>
                  <a:sym typeface="+mn-ea"/>
                </a:rPr>
                <a:t>E-mail:</a:t>
              </a:r>
              <a:r>
                <a:rPr lang="ru-RU" sz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Roboto"/>
                  <a:cs typeface="Arial" panose="020B0604020202020204" pitchFamily="34" charset="0"/>
                  <a:sym typeface="+mn-ea"/>
                </a:rPr>
                <a:t> </a:t>
              </a:r>
              <a:r>
                <a:rPr lang="en-US" sz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Roboto"/>
                  <a:cs typeface="Arial" panose="020B0604020202020204" pitchFamily="34" charset="0"/>
                  <a:sym typeface="+mn-ea"/>
                </a:rPr>
                <a:t>cpo12@pravorf.ru</a:t>
              </a:r>
              <a:endParaRPr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+mn-ea"/>
                <a:hlinkClick r:id="rId13" action="ppaction://hlinkfile"/>
              </a:endParaRPr>
            </a:p>
          </p:txBody>
        </p:sp>
        <p:pic>
          <p:nvPicPr>
            <p:cNvPr id="11" name="Изображение 10" descr="clarity_email-line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7280" y="5947"/>
              <a:ext cx="328" cy="328"/>
            </a:xfrm>
            <a:prstGeom prst="rect">
              <a:avLst/>
            </a:prstGeom>
          </p:spPr>
        </p:pic>
        <p:pic>
          <p:nvPicPr>
            <p:cNvPr id="13" name="Изображение 12" descr="bi_telephone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7280" y="5549"/>
              <a:ext cx="302" cy="3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953841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6188075" y="267335"/>
            <a:ext cx="2704465" cy="545465"/>
          </a:xfrm>
          <a:prstGeom prst="rect">
            <a:avLst/>
          </a:prstGeom>
        </p:spPr>
      </p:pic>
      <p:pic>
        <p:nvPicPr>
          <p:cNvPr id="2" name="Изображение 1" descr="Лого_ЦПО ГРУПП_rus_вертикальный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252095" y="355918"/>
            <a:ext cx="1842135" cy="368300"/>
          </a:xfrm>
          <a:prstGeom prst="rect">
            <a:avLst/>
          </a:prstGeom>
        </p:spPr>
      </p:pic>
      <p:grpSp>
        <p:nvGrpSpPr>
          <p:cNvPr id="12" name="Группа 11"/>
          <p:cNvGrpSpPr/>
          <p:nvPr/>
        </p:nvGrpSpPr>
        <p:grpSpPr>
          <a:xfrm>
            <a:off x="179705" y="1057275"/>
            <a:ext cx="8649970" cy="3290570"/>
            <a:chOff x="283" y="1442"/>
            <a:chExt cx="13622" cy="5182"/>
          </a:xfrm>
        </p:grpSpPr>
        <p:grpSp>
          <p:nvGrpSpPr>
            <p:cNvPr id="10" name="Группа 9"/>
            <p:cNvGrpSpPr/>
            <p:nvPr/>
          </p:nvGrpSpPr>
          <p:grpSpPr>
            <a:xfrm>
              <a:off x="283" y="1442"/>
              <a:ext cx="6370" cy="790"/>
              <a:chOff x="283" y="1727"/>
              <a:chExt cx="6370" cy="790"/>
            </a:xfrm>
          </p:grpSpPr>
          <p:sp>
            <p:nvSpPr>
              <p:cNvPr id="9" name="Прямоугольник 8"/>
              <p:cNvSpPr/>
              <p:nvPr/>
            </p:nvSpPr>
            <p:spPr>
              <a:xfrm>
                <a:off x="396" y="2226"/>
                <a:ext cx="4797" cy="201"/>
              </a:xfrm>
              <a:prstGeom prst="rect">
                <a:avLst/>
              </a:prstGeom>
              <a:solidFill>
                <a:srgbClr val="F6ED54"/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altLang="en-US"/>
              </a:p>
            </p:txBody>
          </p:sp>
          <p:sp>
            <p:nvSpPr>
              <p:cNvPr id="7" name="Заголовок 1"/>
              <p:cNvSpPr txBox="1"/>
              <p:nvPr>
                <p:custDataLst>
                  <p:tags r:id="rId5"/>
                </p:custDataLst>
              </p:nvPr>
            </p:nvSpPr>
            <p:spPr>
              <a:xfrm>
                <a:off x="283" y="1727"/>
                <a:ext cx="6370" cy="790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ru-RU" sz="2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Дробление бизнеса</a:t>
                </a:r>
              </a:p>
            </p:txBody>
          </p:sp>
        </p:grpSp>
        <p:sp>
          <p:nvSpPr>
            <p:cNvPr id="8" name="TextBox 5"/>
            <p:cNvSpPr txBox="1"/>
            <p:nvPr>
              <p:custDataLst>
                <p:tags r:id="rId2"/>
              </p:custDataLst>
            </p:nvPr>
          </p:nvSpPr>
          <p:spPr>
            <a:xfrm>
              <a:off x="283" y="2373"/>
              <a:ext cx="13622" cy="11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0" algn="l">
                <a:buNone/>
              </a:pPr>
              <a:r>
                <a:rPr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До 12.07.2024 г. </a:t>
              </a:r>
              <a:r>
                <a:rPr sz="14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поняти</a:t>
              </a:r>
              <a:r>
                <a:rPr lang="ru-RU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е</a:t>
              </a:r>
              <a:r>
                <a:rPr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«дробление бизнеса»</a:t>
              </a:r>
              <a:r>
                <a:rPr lang="ru-RU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не было закреплено на законодательном уровне. ФНС и суды </a:t>
              </a:r>
              <a:r>
                <a:rPr sz="14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выработали</a:t>
              </a:r>
              <a:r>
                <a:rPr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4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понятие</a:t>
              </a:r>
              <a:r>
                <a:rPr lang="ru-RU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 </a:t>
              </a:r>
              <a:r>
                <a:rPr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признаки дробления бизнеса, перечень </a:t>
              </a:r>
              <a:br>
                <a:rPr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которых являлся открытым.</a:t>
              </a:r>
              <a:r>
                <a:rPr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</p:txBody>
        </p:sp>
        <p:sp>
          <p:nvSpPr>
            <p:cNvPr id="4" name="TextBox 5"/>
            <p:cNvSpPr txBox="1"/>
            <p:nvPr>
              <p:custDataLst>
                <p:tags r:id="rId3"/>
              </p:custDataLst>
            </p:nvPr>
          </p:nvSpPr>
          <p:spPr>
            <a:xfrm>
              <a:off x="283" y="3675"/>
              <a:ext cx="6643" cy="2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0" algn="l">
                <a:buNone/>
              </a:pPr>
              <a:r>
                <a:rPr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Критерии дробления бизнеса:</a:t>
              </a:r>
            </a:p>
            <a:p>
              <a:pPr marL="171450" indent="-171450" algn="l">
                <a:buFont typeface="Arial" panose="020B0604020202020204" pitchFamily="34" charset="0"/>
                <a:buChar char="•"/>
              </a:pPr>
              <a:r>
                <a:rPr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наличие единого </a:t>
              </a:r>
              <a:r>
                <a:rPr sz="10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контролирующего</a:t>
              </a:r>
              <a:r>
                <a:rPr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0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лица</a:t>
              </a:r>
              <a:r>
                <a:rPr sz="1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  <a:endParaRPr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71450" indent="-171450" algn="l">
                <a:buFont typeface="Arial" panose="020B0604020202020204" pitchFamily="34" charset="0"/>
                <a:buChar char="•"/>
              </a:pPr>
              <a:r>
                <a:rPr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дробление единого производственного процесса;</a:t>
              </a:r>
            </a:p>
            <a:p>
              <a:pPr marL="171450" indent="-171450" algn="l">
                <a:buFont typeface="Arial" panose="020B0604020202020204" pitchFamily="34" charset="0"/>
                <a:buChar char="•"/>
              </a:pPr>
              <a:r>
                <a:rPr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отсутствие самостоятельности у </a:t>
              </a:r>
              <a:r>
                <a:rPr sz="10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подконтрольных</a:t>
              </a:r>
              <a:r>
                <a:rPr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0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лиц</a:t>
              </a:r>
              <a:r>
                <a:rPr lang="ru-RU" sz="1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  <a:r>
                <a:rPr sz="1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ru-RU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71450" indent="-171450" algn="l">
                <a:buFont typeface="Arial" panose="020B0604020202020204" pitchFamily="34" charset="0"/>
                <a:buChar char="•"/>
              </a:pPr>
              <a:r>
                <a:rPr lang="ru-RU" sz="1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формальный характер деятельности</a:t>
              </a:r>
              <a:r>
                <a:rPr sz="1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  <a:endParaRPr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71450" indent="-171450" algn="l">
                <a:buFont typeface="Arial" panose="020B0604020202020204" pitchFamily="34" charset="0"/>
                <a:buChar char="•"/>
              </a:pPr>
              <a:r>
                <a:rPr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использование общих ресурсов (сотрудников, </a:t>
              </a:r>
              <a:r>
                <a:rPr sz="10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основных</a:t>
              </a:r>
              <a:r>
                <a:rPr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0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средств</a:t>
              </a:r>
              <a:r>
                <a:rPr lang="ru-RU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1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 пр.</a:t>
              </a:r>
              <a:r>
                <a:rPr sz="1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);</a:t>
              </a:r>
              <a:endParaRPr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71450" indent="-171450" algn="l">
                <a:buFont typeface="Arial" panose="020B0604020202020204" pitchFamily="34" charset="0"/>
                <a:buChar char="•"/>
              </a:pPr>
              <a:r>
                <a:rPr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формальное распределение ресурсов,</a:t>
              </a:r>
              <a:r>
                <a:rPr lang="ru-RU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ru-RU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71450" indent="-171450" algn="l">
                <a:buFont typeface="Arial" panose="020B0604020202020204" pitchFamily="34" charset="0"/>
                <a:buChar char="•"/>
              </a:pPr>
              <a:r>
                <a:rPr sz="1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 </a:t>
              </a:r>
              <a:r>
                <a:rPr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прочее. </a:t>
              </a:r>
            </a:p>
          </p:txBody>
        </p:sp>
        <p:sp>
          <p:nvSpPr>
            <p:cNvPr id="6" name="TextBox 5"/>
            <p:cNvSpPr txBox="1"/>
            <p:nvPr>
              <p:custDataLst>
                <p:tags r:id="rId4"/>
              </p:custDataLst>
            </p:nvPr>
          </p:nvSpPr>
          <p:spPr>
            <a:xfrm>
              <a:off x="283" y="5947"/>
              <a:ext cx="7295" cy="6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0" algn="l">
                <a:buNone/>
              </a:pPr>
              <a:r>
                <a:rPr sz="1000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Основные признаки дробления бизнеса перечислены в Письмах ФНС</a:t>
              </a:r>
              <a:br>
                <a:rPr sz="1000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sz="1000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от 11.08.2017 N СА-4-7/15895@, от 10.03.2021</a:t>
              </a:r>
              <a:r>
                <a:rPr lang="ru-RU" sz="1000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000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 БВ-4-7/3060</a:t>
              </a:r>
              <a:r>
                <a:rPr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@ </a:t>
              </a:r>
            </a:p>
          </p:txBody>
        </p:sp>
      </p:grpSp>
      <p:pic>
        <p:nvPicPr>
          <p:cNvPr id="11" name="Изображение 10" descr="Frame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06925" y="2398395"/>
            <a:ext cx="4537075" cy="2718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9871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6188075" y="267335"/>
            <a:ext cx="2704465" cy="545465"/>
          </a:xfrm>
          <a:prstGeom prst="rect">
            <a:avLst/>
          </a:prstGeom>
        </p:spPr>
      </p:pic>
      <p:pic>
        <p:nvPicPr>
          <p:cNvPr id="2" name="Изображение 1" descr="Лого_ЦПО ГРУПП_rus_вертикальный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252095" y="355918"/>
            <a:ext cx="1842135" cy="368300"/>
          </a:xfrm>
          <a:prstGeom prst="rect">
            <a:avLst/>
          </a:prstGeom>
        </p:spPr>
      </p:pic>
      <p:grpSp>
        <p:nvGrpSpPr>
          <p:cNvPr id="17" name="Группа 16"/>
          <p:cNvGrpSpPr/>
          <p:nvPr/>
        </p:nvGrpSpPr>
        <p:grpSpPr>
          <a:xfrm>
            <a:off x="179705" y="1389380"/>
            <a:ext cx="8741410" cy="2968625"/>
            <a:chOff x="283" y="1956"/>
            <a:chExt cx="13766" cy="4675"/>
          </a:xfrm>
        </p:grpSpPr>
        <p:sp>
          <p:nvSpPr>
            <p:cNvPr id="16" name="Прямоугольник 15"/>
            <p:cNvSpPr/>
            <p:nvPr>
              <p:custDataLst>
                <p:tags r:id="rId2"/>
              </p:custDataLst>
            </p:nvPr>
          </p:nvSpPr>
          <p:spPr>
            <a:xfrm>
              <a:off x="381" y="5459"/>
              <a:ext cx="13608" cy="1172"/>
            </a:xfrm>
            <a:prstGeom prst="rect">
              <a:avLst/>
            </a:prstGeom>
            <a:solidFill>
              <a:schemeClr val="bg1"/>
            </a:solidFill>
            <a:ln w="12700" cmpd="sng">
              <a:solidFill>
                <a:srgbClr val="F6ED54"/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altLang="en-US"/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396" y="3712"/>
              <a:ext cx="13608" cy="1627"/>
            </a:xfrm>
            <a:prstGeom prst="rect">
              <a:avLst/>
            </a:prstGeom>
            <a:solidFill>
              <a:schemeClr val="bg1">
                <a:alpha val="48000"/>
              </a:schemeClr>
            </a:solidFill>
            <a:ln w="12700" cmpd="sng">
              <a:solidFill>
                <a:srgbClr val="F6ED54"/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altLang="en-US"/>
            </a:p>
          </p:txBody>
        </p:sp>
        <p:grpSp>
          <p:nvGrpSpPr>
            <p:cNvPr id="10" name="Группа 9"/>
            <p:cNvGrpSpPr/>
            <p:nvPr/>
          </p:nvGrpSpPr>
          <p:grpSpPr>
            <a:xfrm>
              <a:off x="283" y="1956"/>
              <a:ext cx="7309" cy="728"/>
              <a:chOff x="283" y="1789"/>
              <a:chExt cx="7309" cy="728"/>
            </a:xfrm>
          </p:grpSpPr>
          <p:sp>
            <p:nvSpPr>
              <p:cNvPr id="9" name="Прямоугольник 8"/>
              <p:cNvSpPr/>
              <p:nvPr/>
            </p:nvSpPr>
            <p:spPr>
              <a:xfrm>
                <a:off x="396" y="2226"/>
                <a:ext cx="6805" cy="201"/>
              </a:xfrm>
              <a:prstGeom prst="rect">
                <a:avLst/>
              </a:prstGeom>
              <a:solidFill>
                <a:srgbClr val="F6ED54"/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altLang="en-US"/>
              </a:p>
            </p:txBody>
          </p:sp>
          <p:sp>
            <p:nvSpPr>
              <p:cNvPr id="7" name="Заголовок 1"/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283" y="1789"/>
                <a:ext cx="7309" cy="728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ru-RU" sz="2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Понятие дробление бизнеса</a:t>
                </a:r>
              </a:p>
            </p:txBody>
          </p:sp>
        </p:grpSp>
        <p:sp>
          <p:nvSpPr>
            <p:cNvPr id="8" name="TextBox 5"/>
            <p:cNvSpPr txBox="1"/>
            <p:nvPr>
              <p:custDataLst>
                <p:tags r:id="rId3"/>
              </p:custDataLst>
            </p:nvPr>
          </p:nvSpPr>
          <p:spPr>
            <a:xfrm>
              <a:off x="427" y="3849"/>
              <a:ext cx="13622" cy="13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0" algn="l">
                <a:buNone/>
              </a:pPr>
              <a:r>
                <a:rPr lang="ru-RU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Дробление бизнеса </a:t>
              </a:r>
              <a:r>
                <a:rPr sz="1000" b="1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–</a:t>
              </a:r>
              <a:r>
                <a:rPr lang="ru-RU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разделение единой предпринимательской деятельности между несколькими формально самостоятельными лицами (организациями, индивидуальными предпринимателями), в отношении которых осуществляется контроль одними и теми же лицами, направленное исключительно или преимущественно на занижение сумм налогов путем применения специальных налоговых режимов </a:t>
              </a:r>
              <a:br>
                <a:rPr lang="ru-RU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ru-RU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 превышением предусмотренных статьей 54.1 Налогового кодекса РФ пределов осуществления прав по исчислению налоговой базы </a:t>
              </a:r>
              <a:br>
                <a:rPr lang="ru-RU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ru-RU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 (или) суммы налогов;</a:t>
              </a:r>
            </a:p>
          </p:txBody>
        </p:sp>
        <p:sp>
          <p:nvSpPr>
            <p:cNvPr id="5" name="TextBox 5"/>
            <p:cNvSpPr txBox="1"/>
            <p:nvPr>
              <p:custDataLst>
                <p:tags r:id="rId4"/>
              </p:custDataLst>
            </p:nvPr>
          </p:nvSpPr>
          <p:spPr>
            <a:xfrm>
              <a:off x="427" y="5607"/>
              <a:ext cx="13622" cy="8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0" algn="l">
                <a:buNone/>
              </a:pPr>
              <a:r>
                <a:rPr lang="ru-RU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Д</a:t>
              </a:r>
              <a:r>
                <a:rPr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обровольный отказ от дробления бизнеса</a:t>
              </a:r>
              <a:r>
                <a:rPr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000" b="1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–</a:t>
              </a:r>
              <a:r>
                <a:rPr sz="1000" dirty="0">
                  <a:latin typeface="Arial" panose="020B0604020202020204" pitchFamily="34" charset="0"/>
                  <a:cs typeface="Arial" panose="020B0604020202020204" pitchFamily="34" charset="0"/>
                </a:rPr>
                <a:t> исчисление и уплата лицами, участвовавшими в дроблении бизнеса, налогов в размере, определенном в результате консолидации по всей группе лиц доходов и (или) других показателей, соблюдение которых является условием для применения специальных режимов налогообложения.</a:t>
              </a:r>
            </a:p>
          </p:txBody>
        </p:sp>
        <p:sp>
          <p:nvSpPr>
            <p:cNvPr id="11" name="TextBox 5"/>
            <p:cNvSpPr txBox="1"/>
            <p:nvPr>
              <p:custDataLst>
                <p:tags r:id="rId5"/>
              </p:custDataLst>
            </p:nvPr>
          </p:nvSpPr>
          <p:spPr>
            <a:xfrm>
              <a:off x="283" y="2759"/>
              <a:ext cx="13622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0" algn="l">
                <a:buNone/>
              </a:pPr>
              <a:r>
                <a:rPr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Федеральным законом от 12.07.2024 N 176-ФЗ предусмотрено понятие «дробление бизнеса» </a:t>
              </a:r>
              <a:br>
                <a:rPr sz="1400" b="1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и «добровольный отказ от дробления бизнеса».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865100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6188075" y="267335"/>
            <a:ext cx="2704465" cy="545465"/>
          </a:xfrm>
          <a:prstGeom prst="rect">
            <a:avLst/>
          </a:prstGeom>
        </p:spPr>
      </p:pic>
      <p:pic>
        <p:nvPicPr>
          <p:cNvPr id="2" name="Изображение 1" descr="Лого_ЦПО ГРУПП_rus_вертикальный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252095" y="355918"/>
            <a:ext cx="1842135" cy="368300"/>
          </a:xfrm>
          <a:prstGeom prst="rect">
            <a:avLst/>
          </a:prstGeom>
        </p:spPr>
      </p:pic>
      <p:grpSp>
        <p:nvGrpSpPr>
          <p:cNvPr id="14" name="Группа 13"/>
          <p:cNvGrpSpPr/>
          <p:nvPr/>
        </p:nvGrpSpPr>
        <p:grpSpPr>
          <a:xfrm>
            <a:off x="189865" y="1196340"/>
            <a:ext cx="7755890" cy="2515235"/>
            <a:chOff x="283" y="2540"/>
            <a:chExt cx="12214" cy="3961"/>
          </a:xfrm>
        </p:grpSpPr>
        <p:grpSp>
          <p:nvGrpSpPr>
            <p:cNvPr id="10" name="Группа 9"/>
            <p:cNvGrpSpPr/>
            <p:nvPr/>
          </p:nvGrpSpPr>
          <p:grpSpPr>
            <a:xfrm>
              <a:off x="283" y="2540"/>
              <a:ext cx="8990" cy="804"/>
              <a:chOff x="283" y="1713"/>
              <a:chExt cx="8990" cy="804"/>
            </a:xfrm>
          </p:grpSpPr>
          <p:sp>
            <p:nvSpPr>
              <p:cNvPr id="9" name="Прямоугольник 8"/>
              <p:cNvSpPr/>
              <p:nvPr/>
            </p:nvSpPr>
            <p:spPr>
              <a:xfrm>
                <a:off x="396" y="2226"/>
                <a:ext cx="8261" cy="201"/>
              </a:xfrm>
              <a:prstGeom prst="rect">
                <a:avLst/>
              </a:prstGeom>
              <a:solidFill>
                <a:srgbClr val="F6ED54"/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altLang="en-US"/>
              </a:p>
            </p:txBody>
          </p:sp>
          <p:sp>
            <p:nvSpPr>
              <p:cNvPr id="7" name="Заголовок 1"/>
              <p:cNvSpPr txBox="1"/>
              <p:nvPr>
                <p:custDataLst>
                  <p:tags r:id="rId5"/>
                </p:custDataLst>
              </p:nvPr>
            </p:nvSpPr>
            <p:spPr>
              <a:xfrm>
                <a:off x="283" y="1713"/>
                <a:ext cx="8990" cy="804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ru-RU" sz="2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Амнистия при дроблении бизнеса</a:t>
                </a:r>
              </a:p>
            </p:txBody>
          </p:sp>
        </p:grpSp>
        <p:sp>
          <p:nvSpPr>
            <p:cNvPr id="4" name="TextBox 5"/>
            <p:cNvSpPr txBox="1"/>
            <p:nvPr>
              <p:custDataLst>
                <p:tags r:id="rId2"/>
              </p:custDataLst>
            </p:nvPr>
          </p:nvSpPr>
          <p:spPr>
            <a:xfrm>
              <a:off x="283" y="3446"/>
              <a:ext cx="6058" cy="18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0" algn="l">
                <a:buNone/>
              </a:pPr>
              <a:r>
                <a:rPr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Амнистия касается обязанности</a:t>
              </a:r>
              <a:br>
                <a:rPr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по уплате налогов, возникшая </a:t>
              </a:r>
              <a:br>
                <a:rPr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за налоговые периоды 2022</a:t>
              </a:r>
              <a:r>
                <a:rPr lang="ru-RU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400" b="1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–</a:t>
              </a:r>
              <a:r>
                <a:rPr lang="ru-RU" sz="1400" b="1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 </a:t>
              </a:r>
              <a:r>
                <a:rPr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2024г</a:t>
              </a:r>
              <a:r>
                <a:rPr lang="ru-RU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br>
                <a:rPr lang="ru-RU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 части правонарушений, связанных </a:t>
              </a:r>
              <a:br>
                <a:rPr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 фактом дробления бизнеса.</a:t>
              </a:r>
              <a:r>
                <a:rPr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</p:txBody>
        </p:sp>
        <p:sp>
          <p:nvSpPr>
            <p:cNvPr id="6" name="TextBox 5"/>
            <p:cNvSpPr txBox="1"/>
            <p:nvPr>
              <p:custDataLst>
                <p:tags r:id="rId3"/>
              </p:custDataLst>
            </p:nvPr>
          </p:nvSpPr>
          <p:spPr>
            <a:xfrm>
              <a:off x="283" y="5388"/>
              <a:ext cx="5895" cy="11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0" algn="l">
                <a:buNone/>
              </a:pPr>
              <a:r>
                <a:rPr sz="1000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Амнистия не распространяется на решения </a:t>
              </a:r>
              <a:br>
                <a:rPr sz="1000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sz="1000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 привлечении к ответственности за совершение налоговых правонарушений если они вступили в силу раньше, чем закон об амнистии. </a:t>
              </a:r>
            </a:p>
          </p:txBody>
        </p:sp>
        <p:sp>
          <p:nvSpPr>
            <p:cNvPr id="12" name="TextBox 5"/>
            <p:cNvSpPr txBox="1"/>
            <p:nvPr>
              <p:custDataLst>
                <p:tags r:id="rId4"/>
              </p:custDataLst>
            </p:nvPr>
          </p:nvSpPr>
          <p:spPr>
            <a:xfrm>
              <a:off x="6439" y="3446"/>
              <a:ext cx="6058" cy="15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0" algn="l">
                <a:buNone/>
              </a:pPr>
              <a:r>
                <a:rPr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Условия применение амнистии:</a:t>
              </a:r>
            </a:p>
            <a:p>
              <a:pPr indent="0" algn="l">
                <a:buNone/>
              </a:pPr>
              <a:r>
                <a:rPr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добровольный полный или частичный отказ от дробления бизнеса в отношении налоговых периодов 2025 и 2026 годов.</a:t>
              </a:r>
              <a:endParaRPr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5" name="Изображение 14" descr="Frame 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189095" y="2959100"/>
            <a:ext cx="3368675" cy="2194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0020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6188075" y="267335"/>
            <a:ext cx="2704465" cy="545465"/>
          </a:xfrm>
          <a:prstGeom prst="rect">
            <a:avLst/>
          </a:prstGeom>
        </p:spPr>
      </p:pic>
      <p:pic>
        <p:nvPicPr>
          <p:cNvPr id="2" name="Изображение 1" descr="Лого_ЦПО ГРУПП_rus_вертикальный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252095" y="355918"/>
            <a:ext cx="1842135" cy="368300"/>
          </a:xfrm>
          <a:prstGeom prst="rect">
            <a:avLst/>
          </a:prstGeom>
        </p:spPr>
      </p:pic>
      <p:grpSp>
        <p:nvGrpSpPr>
          <p:cNvPr id="10" name="Группа 9"/>
          <p:cNvGrpSpPr/>
          <p:nvPr/>
        </p:nvGrpSpPr>
        <p:grpSpPr>
          <a:xfrm>
            <a:off x="179705" y="859155"/>
            <a:ext cx="5172075" cy="462280"/>
            <a:chOff x="283" y="1789"/>
            <a:chExt cx="8145" cy="728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396" y="2226"/>
              <a:ext cx="7781" cy="201"/>
            </a:xfrm>
            <a:prstGeom prst="rect">
              <a:avLst/>
            </a:prstGeom>
            <a:solidFill>
              <a:srgbClr val="F6ED54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altLang="en-US"/>
            </a:p>
          </p:txBody>
        </p:sp>
        <p:sp>
          <p:nvSpPr>
            <p:cNvPr id="7" name="Заголовок 1"/>
            <p:cNvSpPr txBox="1"/>
            <p:nvPr>
              <p:custDataLst>
                <p:tags r:id="rId3"/>
              </p:custDataLst>
            </p:nvPr>
          </p:nvSpPr>
          <p:spPr>
            <a:xfrm>
              <a:off x="283" y="1789"/>
              <a:ext cx="8145" cy="72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ru-RU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Порядок применения амнистии:</a:t>
              </a:r>
            </a:p>
          </p:txBody>
        </p:sp>
      </p:grpSp>
      <p:sp>
        <p:nvSpPr>
          <p:cNvPr id="5" name="TextBox 5"/>
          <p:cNvSpPr txBox="1"/>
          <p:nvPr>
            <p:custDataLst>
              <p:tags r:id="rId2"/>
            </p:custDataLst>
          </p:nvPr>
        </p:nvSpPr>
        <p:spPr>
          <a:xfrm>
            <a:off x="251460" y="1321435"/>
            <a:ext cx="5099685" cy="3630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 algn="l">
              <a:buAutoNum type="arabicPeriod"/>
            </a:pPr>
            <a:r>
              <a:rPr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приостанавливается вступление в силу решений по дроблению бизнеса </a:t>
            </a:r>
            <a:br>
              <a:rPr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2022–2024 годы.</a:t>
            </a:r>
          </a:p>
          <a:p>
            <a:pPr marL="228600" indent="-228600" algn="l">
              <a:buAutoNum type="arabicPeriod"/>
            </a:pPr>
            <a:endParaRPr sz="1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algn="l">
              <a:buAutoNum type="arabicPeriod"/>
            </a:pPr>
            <a:r>
              <a:rPr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приостановление действует до вынесения решения по выездной проверке </a:t>
            </a:r>
            <a:br>
              <a:rPr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периоды 2025 и 2026 годов.</a:t>
            </a:r>
          </a:p>
          <a:p>
            <a:pPr marL="228600" indent="-228600" algn="l">
              <a:buAutoNum type="arabicPeriod"/>
            </a:pPr>
            <a:endParaRPr sz="1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algn="l">
              <a:buAutoNum type="arabicPeriod"/>
            </a:pPr>
            <a:r>
              <a:rPr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если по итогам выездной проверки в 2025-2026 годах налоговый орган установит факт дробления, то решения по выездным проверкам 2025–2026</a:t>
            </a:r>
            <a:br>
              <a:rPr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2022–2024 в части дробления бизнеса вступят в силу одновременно.</a:t>
            </a:r>
          </a:p>
          <a:p>
            <a:pPr marL="228600" indent="-228600" algn="l">
              <a:buAutoNum type="arabicPeriod"/>
            </a:pPr>
            <a:endParaRPr sz="1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algn="l">
              <a:buAutoNum type="arabicPeriod"/>
            </a:pPr>
            <a:r>
              <a:rPr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если по итогам выездной проверки за 2025-2026 дробления бизнеса выявлено не будет, то обязанность по уплате налогов, пеней, штрафов</a:t>
            </a:r>
            <a:br>
              <a:rPr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2022–2024 годы прекращается. </a:t>
            </a:r>
          </a:p>
          <a:p>
            <a:pPr marL="228600" indent="-228600" algn="l">
              <a:buAutoNum type="arabicPeriod"/>
            </a:pPr>
            <a:endParaRPr sz="1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algn="l">
              <a:buAutoNum type="arabicPeriod"/>
            </a:pPr>
            <a:r>
              <a:rPr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если выездная налоговая проверка за налоговые периоды 2025 и 2026 годов налоговыми органами не будет назначена, то обязанность по уплате налогов, пеней и штрафов прекращается с 1 января 2030 года.</a:t>
            </a:r>
          </a:p>
          <a:p>
            <a:pPr marL="228600" indent="-228600" algn="l">
              <a:buAutoNum type="arabicPeriod"/>
            </a:pPr>
            <a:endParaRPr sz="1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algn="l">
              <a:buAutoNum type="arabicPeriod"/>
            </a:pPr>
            <a:r>
              <a:rPr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установлении факта частичного добровольного отказа от дробления бизнеса в налоговых периодах 2025 и 2026 годов обязанность по уплате налогов, пеней и штрафов, установленная по результатам налоговых проверок за налоговые периоды 2022–2024 годов, прекращается </a:t>
            </a:r>
            <a:br>
              <a:rPr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соответствующей части.</a:t>
            </a:r>
          </a:p>
        </p:txBody>
      </p:sp>
      <p:pic>
        <p:nvPicPr>
          <p:cNvPr id="13" name="Изображение 12" descr="Group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12130" y="1664335"/>
            <a:ext cx="2948305" cy="2522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5607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6188075" y="267335"/>
            <a:ext cx="2704465" cy="545465"/>
          </a:xfrm>
          <a:prstGeom prst="rect">
            <a:avLst/>
          </a:prstGeom>
        </p:spPr>
      </p:pic>
      <p:pic>
        <p:nvPicPr>
          <p:cNvPr id="2" name="Изображение 1" descr="Лого_ЦПО ГРУПП_rus_вертикальный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252095" y="355918"/>
            <a:ext cx="1842135" cy="368300"/>
          </a:xfrm>
          <a:prstGeom prst="rect">
            <a:avLst/>
          </a:prstGeom>
        </p:spPr>
      </p:pic>
      <p:grpSp>
        <p:nvGrpSpPr>
          <p:cNvPr id="24" name="Группа 23"/>
          <p:cNvGrpSpPr/>
          <p:nvPr/>
        </p:nvGrpSpPr>
        <p:grpSpPr>
          <a:xfrm>
            <a:off x="231775" y="1491615"/>
            <a:ext cx="8840470" cy="2437130"/>
            <a:chOff x="365" y="2306"/>
            <a:chExt cx="13922" cy="3838"/>
          </a:xfrm>
        </p:grpSpPr>
        <p:grpSp>
          <p:nvGrpSpPr>
            <p:cNvPr id="10" name="Группа 9"/>
            <p:cNvGrpSpPr/>
            <p:nvPr/>
          </p:nvGrpSpPr>
          <p:grpSpPr>
            <a:xfrm>
              <a:off x="365" y="2879"/>
              <a:ext cx="6178" cy="1060"/>
              <a:chOff x="283" y="1613"/>
              <a:chExt cx="6178" cy="1060"/>
            </a:xfrm>
          </p:grpSpPr>
          <p:sp>
            <p:nvSpPr>
              <p:cNvPr id="9" name="Прямоугольник 8"/>
              <p:cNvSpPr/>
              <p:nvPr/>
            </p:nvSpPr>
            <p:spPr>
              <a:xfrm>
                <a:off x="397" y="2427"/>
                <a:ext cx="4648" cy="201"/>
              </a:xfrm>
              <a:prstGeom prst="rect">
                <a:avLst/>
              </a:prstGeom>
              <a:solidFill>
                <a:srgbClr val="F6ED54"/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altLang="en-US"/>
              </a:p>
            </p:txBody>
          </p:sp>
          <p:sp>
            <p:nvSpPr>
              <p:cNvPr id="7" name="Заголовок 1"/>
              <p:cNvSpPr txBox="1"/>
              <p:nvPr>
                <p:custDataLst>
                  <p:tags r:id="rId8"/>
                </p:custDataLst>
              </p:nvPr>
            </p:nvSpPr>
            <p:spPr>
              <a:xfrm>
                <a:off x="283" y="1613"/>
                <a:ext cx="6178" cy="1060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>
                  <a:lnSpc>
                    <a:spcPct val="90000"/>
                  </a:lnSpc>
                </a:pPr>
                <a:r>
                  <a:rPr lang="ru-RU" sz="2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Последствия изменений для ИП и компаний</a:t>
                </a:r>
              </a:p>
            </p:txBody>
          </p:sp>
        </p:grpSp>
        <p:sp>
          <p:nvSpPr>
            <p:cNvPr id="5" name="TextBox 5"/>
            <p:cNvSpPr txBox="1"/>
            <p:nvPr>
              <p:custDataLst>
                <p:tags r:id="rId2"/>
              </p:custDataLst>
            </p:nvPr>
          </p:nvSpPr>
          <p:spPr>
            <a:xfrm>
              <a:off x="365" y="4546"/>
              <a:ext cx="4560" cy="15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0" algn="l">
                <a:buNone/>
              </a:pPr>
              <a:r>
                <a:rPr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 законе нет конкретного перечня условий, </a:t>
              </a:r>
              <a:r>
                <a:rPr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которые должен выполнить предприниматель, чтобы получить амнистию, что может привести</a:t>
              </a:r>
              <a:br>
                <a:rPr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 судебным спорам.</a:t>
              </a:r>
            </a:p>
          </p:txBody>
        </p:sp>
        <p:sp>
          <p:nvSpPr>
            <p:cNvPr id="6" name="TextBox 5"/>
            <p:cNvSpPr txBox="1"/>
            <p:nvPr>
              <p:custDataLst>
                <p:tags r:id="rId3"/>
              </p:custDataLst>
            </p:nvPr>
          </p:nvSpPr>
          <p:spPr>
            <a:xfrm>
              <a:off x="4925" y="4546"/>
              <a:ext cx="4820" cy="13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0" algn="l">
                <a:buNone/>
              </a:pPr>
              <a:r>
                <a:rPr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Слишком «широкое» понятие дробления бизнеса и добровольного отказа от дробления бизнеса,</a:t>
              </a:r>
              <a:r>
                <a:rPr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что может привести к судебным спорам.  </a:t>
              </a:r>
            </a:p>
          </p:txBody>
        </p:sp>
        <p:sp>
          <p:nvSpPr>
            <p:cNvPr id="8" name="TextBox 5"/>
            <p:cNvSpPr txBox="1"/>
            <p:nvPr>
              <p:custDataLst>
                <p:tags r:id="rId4"/>
              </p:custDataLst>
            </p:nvPr>
          </p:nvSpPr>
          <p:spPr>
            <a:xfrm>
              <a:off x="9727" y="4546"/>
              <a:ext cx="4560" cy="15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0" algn="l">
                <a:buNone/>
              </a:pPr>
              <a:r>
                <a:rPr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 законодательстве впервые закрепляется понятие «дробления бизнеса»,</a:t>
              </a:r>
              <a:r>
                <a:rPr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что безусловно, поможет бизнесу избежать ошибок и претензий фискальных органов. </a:t>
              </a:r>
            </a:p>
          </p:txBody>
        </p:sp>
        <p:sp>
          <p:nvSpPr>
            <p:cNvPr id="16" name="TextBox 5"/>
            <p:cNvSpPr txBox="1"/>
            <p:nvPr>
              <p:custDataLst>
                <p:tags r:id="rId5"/>
              </p:custDataLst>
            </p:nvPr>
          </p:nvSpPr>
          <p:spPr>
            <a:xfrm>
              <a:off x="365" y="4147"/>
              <a:ext cx="817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0" algn="l">
                <a:buNone/>
              </a:pPr>
              <a:r>
                <a:rPr lang="ru-RU" sz="1600" b="1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01</a:t>
              </a:r>
              <a:r>
                <a:rPr sz="1600" b="1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</p:txBody>
        </p:sp>
        <p:sp>
          <p:nvSpPr>
            <p:cNvPr id="17" name="TextBox 5"/>
            <p:cNvSpPr txBox="1"/>
            <p:nvPr>
              <p:custDataLst>
                <p:tags r:id="rId6"/>
              </p:custDataLst>
            </p:nvPr>
          </p:nvSpPr>
          <p:spPr>
            <a:xfrm>
              <a:off x="4925" y="4147"/>
              <a:ext cx="817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0" algn="l">
                <a:buNone/>
              </a:pPr>
              <a:r>
                <a:rPr lang="ru-RU" sz="1600" b="1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02</a:t>
              </a:r>
              <a:r>
                <a:rPr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</p:txBody>
        </p:sp>
        <p:sp>
          <p:nvSpPr>
            <p:cNvPr id="18" name="TextBox 5"/>
            <p:cNvSpPr txBox="1"/>
            <p:nvPr>
              <p:custDataLst>
                <p:tags r:id="rId7"/>
              </p:custDataLst>
            </p:nvPr>
          </p:nvSpPr>
          <p:spPr>
            <a:xfrm>
              <a:off x="9800" y="4147"/>
              <a:ext cx="817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0" algn="l">
                <a:buNone/>
              </a:pPr>
              <a:r>
                <a:rPr lang="ru-RU" sz="1600" b="1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03</a:t>
              </a:r>
              <a:endPara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2" name="Изображение 21" descr="Group-1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 rot="300000">
              <a:off x="11105" y="2306"/>
              <a:ext cx="2287" cy="1743"/>
            </a:xfrm>
            <a:prstGeom prst="rect">
              <a:avLst/>
            </a:prstGeom>
          </p:spPr>
        </p:pic>
        <p:pic>
          <p:nvPicPr>
            <p:cNvPr id="23" name="Изображение 22" descr="Group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7003" y="2553"/>
              <a:ext cx="1363" cy="159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481067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xmlns="" r:embed="rId21"/>
              </a:ext>
            </a:extLst>
          </a:blip>
          <a:stretch>
            <a:fillRect/>
          </a:stretch>
        </p:blipFill>
        <p:spPr>
          <a:xfrm>
            <a:off x="6188075" y="267335"/>
            <a:ext cx="2704465" cy="545465"/>
          </a:xfrm>
          <a:prstGeom prst="rect">
            <a:avLst/>
          </a:prstGeom>
        </p:spPr>
      </p:pic>
      <p:pic>
        <p:nvPicPr>
          <p:cNvPr id="2" name="Изображение 1" descr="Лого_ЦПО ГРУПП_rus_вертикальный"/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xmlns="" r:embed="rId23"/>
              </a:ext>
            </a:extLst>
          </a:blip>
          <a:stretch>
            <a:fillRect/>
          </a:stretch>
        </p:blipFill>
        <p:spPr>
          <a:xfrm>
            <a:off x="252095" y="355918"/>
            <a:ext cx="1842135" cy="368300"/>
          </a:xfrm>
          <a:prstGeom prst="rect">
            <a:avLst/>
          </a:prstGeom>
        </p:spPr>
      </p:pic>
      <p:grpSp>
        <p:nvGrpSpPr>
          <p:cNvPr id="10" name="Группа 9"/>
          <p:cNvGrpSpPr/>
          <p:nvPr/>
        </p:nvGrpSpPr>
        <p:grpSpPr>
          <a:xfrm>
            <a:off x="245745" y="1372870"/>
            <a:ext cx="1085215" cy="462280"/>
            <a:chOff x="283" y="1789"/>
            <a:chExt cx="1709" cy="728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396" y="2226"/>
              <a:ext cx="1510" cy="201"/>
            </a:xfrm>
            <a:prstGeom prst="rect">
              <a:avLst/>
            </a:prstGeom>
            <a:solidFill>
              <a:srgbClr val="F6ED54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altLang="en-US"/>
            </a:p>
          </p:txBody>
        </p:sp>
        <p:sp>
          <p:nvSpPr>
            <p:cNvPr id="7" name="Заголовок 1"/>
            <p:cNvSpPr txBox="1"/>
            <p:nvPr>
              <p:custDataLst>
                <p:tags r:id="rId18"/>
              </p:custDataLst>
            </p:nvPr>
          </p:nvSpPr>
          <p:spPr>
            <a:xfrm>
              <a:off x="283" y="1789"/>
              <a:ext cx="1709" cy="72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ru-RU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НДФЛ</a:t>
              </a:r>
            </a:p>
          </p:txBody>
        </p:sp>
      </p:grpSp>
      <p:grpSp>
        <p:nvGrpSpPr>
          <p:cNvPr id="33" name="Группа 32"/>
          <p:cNvGrpSpPr/>
          <p:nvPr/>
        </p:nvGrpSpPr>
        <p:grpSpPr>
          <a:xfrm>
            <a:off x="253365" y="2044383"/>
            <a:ext cx="4451350" cy="1931035"/>
            <a:chOff x="407" y="2907"/>
            <a:chExt cx="7010" cy="3041"/>
          </a:xfrm>
        </p:grpSpPr>
        <p:sp>
          <p:nvSpPr>
            <p:cNvPr id="4" name="TextBox 5"/>
            <p:cNvSpPr txBox="1"/>
            <p:nvPr>
              <p:custDataLst>
                <p:tags r:id="rId4"/>
              </p:custDataLst>
            </p:nvPr>
          </p:nvSpPr>
          <p:spPr>
            <a:xfrm>
              <a:off x="408" y="2907"/>
              <a:ext cx="6058" cy="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0" algn="l">
                <a:buNone/>
              </a:pPr>
              <a:r>
                <a:rPr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Вводиться пятиступенчатая шкала по НДФЛ: </a:t>
              </a:r>
            </a:p>
          </p:txBody>
        </p:sp>
        <p:grpSp>
          <p:nvGrpSpPr>
            <p:cNvPr id="30" name="Группа 29"/>
            <p:cNvGrpSpPr/>
            <p:nvPr/>
          </p:nvGrpSpPr>
          <p:grpSpPr>
            <a:xfrm>
              <a:off x="407" y="3336"/>
              <a:ext cx="7010" cy="2613"/>
              <a:chOff x="385" y="2820"/>
              <a:chExt cx="7010" cy="2613"/>
            </a:xfrm>
          </p:grpSpPr>
          <p:sp>
            <p:nvSpPr>
              <p:cNvPr id="6" name="TextBox 5"/>
              <p:cNvSpPr txBox="1"/>
              <p:nvPr>
                <p:custDataLst>
                  <p:tags r:id="rId5"/>
                </p:custDataLst>
              </p:nvPr>
            </p:nvSpPr>
            <p:spPr>
              <a:xfrm>
                <a:off x="385" y="3210"/>
                <a:ext cx="1791" cy="4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indent="0" algn="l">
                  <a:buNone/>
                </a:pPr>
                <a:r>
                  <a:rPr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Ставка 13%</a:t>
                </a:r>
              </a:p>
            </p:txBody>
          </p:sp>
          <p:sp>
            <p:nvSpPr>
              <p:cNvPr id="8" name="TextBox 5"/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3056" y="3210"/>
                <a:ext cx="1791" cy="4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indent="0" algn="l">
                  <a:buNone/>
                </a:pPr>
                <a:endParaRPr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" name="TextBox 5"/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2153" y="3210"/>
                <a:ext cx="3541" cy="4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indent="0" algn="l">
                  <a:buNone/>
                </a:pPr>
                <a:r>
                  <a:rPr lang="ru-RU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до 2,4 миллиона </a:t>
                </a:r>
                <a:r>
                  <a:rPr lang="ru-RU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руб.;</a:t>
                </a:r>
                <a:endParaRPr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" name="TextBox 5"/>
              <p:cNvSpPr txBox="1"/>
              <p:nvPr>
                <p:custDataLst>
                  <p:tags r:id="rId8"/>
                </p:custDataLst>
              </p:nvPr>
            </p:nvSpPr>
            <p:spPr>
              <a:xfrm>
                <a:off x="2153" y="3656"/>
                <a:ext cx="4895" cy="4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indent="0" algn="l">
                  <a:buNone/>
                </a:pPr>
                <a:r>
                  <a:rPr lang="ru-RU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от 2,4 миллиона до 5 миллионов </a:t>
                </a:r>
                <a:r>
                  <a:rPr lang="ru-RU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руб.;</a:t>
                </a:r>
                <a:endParaRPr lang="ru-RU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" name="TextBox 5"/>
              <p:cNvSpPr txBox="1"/>
              <p:nvPr>
                <p:custDataLst>
                  <p:tags r:id="rId9"/>
                </p:custDataLst>
              </p:nvPr>
            </p:nvSpPr>
            <p:spPr>
              <a:xfrm>
                <a:off x="2153" y="4103"/>
                <a:ext cx="4895" cy="4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indent="0" algn="l">
                  <a:buNone/>
                </a:pPr>
                <a:r>
                  <a:rPr lang="ru-RU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от 5 миллионов до 20 </a:t>
                </a:r>
                <a:r>
                  <a:rPr lang="ru-RU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миллионов руб.;</a:t>
                </a:r>
                <a:endParaRPr lang="ru-RU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1" name="TextBox 5"/>
              <p:cNvSpPr txBox="1"/>
              <p:nvPr>
                <p:custDataLst>
                  <p:tags r:id="rId10"/>
                </p:custDataLst>
              </p:nvPr>
            </p:nvSpPr>
            <p:spPr>
              <a:xfrm>
                <a:off x="2153" y="4551"/>
                <a:ext cx="5242" cy="4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indent="0" algn="l">
                  <a:buNone/>
                </a:pPr>
                <a:r>
                  <a:rPr lang="ru-RU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от 20 миллионов до 50 миллионов </a:t>
                </a:r>
                <a:r>
                  <a:rPr lang="ru-RU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руб</a:t>
                </a:r>
                <a:r>
                  <a:rPr lang="ru-RU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r>
                  <a:rPr lang="ru-RU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;</a:t>
                </a:r>
                <a:endParaRPr lang="ru-RU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2" name="TextBox 5"/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2153" y="4994"/>
                <a:ext cx="5242" cy="4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indent="0" algn="l">
                  <a:buNone/>
                </a:pPr>
                <a:r>
                  <a:rPr lang="ru-RU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свыше 50 миллионов </a:t>
                </a:r>
                <a:r>
                  <a:rPr lang="ru-RU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руб.</a:t>
                </a:r>
                <a:endParaRPr lang="ru-RU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3" name="TextBox 5"/>
              <p:cNvSpPr txBox="1"/>
              <p:nvPr>
                <p:custDataLst>
                  <p:tags r:id="rId12"/>
                </p:custDataLst>
              </p:nvPr>
            </p:nvSpPr>
            <p:spPr>
              <a:xfrm>
                <a:off x="385" y="3657"/>
                <a:ext cx="1791" cy="4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indent="0" algn="l">
                  <a:buNone/>
                </a:pPr>
                <a:r>
                  <a:rPr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Ставка 1</a:t>
                </a:r>
                <a:r>
                  <a:rPr lang="ru-RU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5</a:t>
                </a:r>
                <a:r>
                  <a:rPr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%</a:t>
                </a:r>
              </a:p>
            </p:txBody>
          </p:sp>
          <p:sp>
            <p:nvSpPr>
              <p:cNvPr id="24" name="TextBox 5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385" y="4103"/>
                <a:ext cx="1791" cy="4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indent="0" algn="l">
                  <a:buNone/>
                </a:pPr>
                <a:r>
                  <a:rPr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Ставка 1</a:t>
                </a:r>
                <a:r>
                  <a:rPr lang="ru-RU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8</a:t>
                </a:r>
                <a:r>
                  <a:rPr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%</a:t>
                </a:r>
              </a:p>
            </p:txBody>
          </p:sp>
          <p:sp>
            <p:nvSpPr>
              <p:cNvPr id="25" name="TextBox 5"/>
              <p:cNvSpPr txBox="1"/>
              <p:nvPr>
                <p:custDataLst>
                  <p:tags r:id="rId14"/>
                </p:custDataLst>
              </p:nvPr>
            </p:nvSpPr>
            <p:spPr>
              <a:xfrm>
                <a:off x="385" y="4551"/>
                <a:ext cx="1791" cy="4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indent="0" algn="l">
                  <a:buNone/>
                </a:pPr>
                <a:r>
                  <a:rPr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Ставка </a:t>
                </a:r>
                <a:r>
                  <a:rPr lang="ru-RU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20</a:t>
                </a:r>
                <a:r>
                  <a:rPr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%</a:t>
                </a:r>
              </a:p>
            </p:txBody>
          </p:sp>
          <p:sp>
            <p:nvSpPr>
              <p:cNvPr id="26" name="TextBox 5"/>
              <p:cNvSpPr txBox="1"/>
              <p:nvPr>
                <p:custDataLst>
                  <p:tags r:id="rId15"/>
                </p:custDataLst>
              </p:nvPr>
            </p:nvSpPr>
            <p:spPr>
              <a:xfrm>
                <a:off x="385" y="4998"/>
                <a:ext cx="1791" cy="4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indent="0" algn="l">
                  <a:buNone/>
                </a:pPr>
                <a:r>
                  <a:rPr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Ставка </a:t>
                </a:r>
                <a:r>
                  <a:rPr lang="ru-RU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22</a:t>
                </a:r>
                <a:r>
                  <a:rPr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%</a:t>
                </a:r>
              </a:p>
            </p:txBody>
          </p:sp>
          <p:sp>
            <p:nvSpPr>
              <p:cNvPr id="27" name="TextBox 5"/>
              <p:cNvSpPr txBox="1"/>
              <p:nvPr>
                <p:custDataLst>
                  <p:tags r:id="rId16"/>
                </p:custDataLst>
              </p:nvPr>
            </p:nvSpPr>
            <p:spPr>
              <a:xfrm>
                <a:off x="397" y="2820"/>
                <a:ext cx="1225" cy="4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indent="0" algn="l">
                  <a:buNone/>
                </a:pPr>
                <a:r>
                  <a:rPr sz="1200" b="1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ставка</a:t>
                </a:r>
              </a:p>
            </p:txBody>
          </p:sp>
          <p:sp>
            <p:nvSpPr>
              <p:cNvPr id="28" name="TextBox 5"/>
              <p:cNvSpPr txBox="1"/>
              <p:nvPr>
                <p:custDataLst>
                  <p:tags r:id="rId17"/>
                </p:custDataLst>
              </p:nvPr>
            </p:nvSpPr>
            <p:spPr>
              <a:xfrm>
                <a:off x="2176" y="2820"/>
                <a:ext cx="2031" cy="4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indent="0" algn="l">
                  <a:buNone/>
                </a:pPr>
                <a:r>
                  <a:rPr sz="1200" b="1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с</a:t>
                </a:r>
                <a:r>
                  <a:rPr lang="ru-RU" sz="1200" b="1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умма дохода</a:t>
                </a:r>
              </a:p>
            </p:txBody>
          </p:sp>
          <p:cxnSp>
            <p:nvCxnSpPr>
              <p:cNvPr id="29" name="Прямое соединение 28"/>
              <p:cNvCxnSpPr/>
              <p:nvPr/>
            </p:nvCxnSpPr>
            <p:spPr>
              <a:xfrm>
                <a:off x="2074" y="2931"/>
                <a:ext cx="0" cy="2502"/>
              </a:xfrm>
              <a:prstGeom prst="line">
                <a:avLst/>
              </a:prstGeom>
              <a:ln w="12700" cmpd="sng">
                <a:solidFill>
                  <a:schemeClr val="bg1">
                    <a:lumMod val="95000"/>
                  </a:schemeClr>
                </a:solidFill>
                <a:prstDash val="solid"/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4" name="Группа 33"/>
          <p:cNvGrpSpPr/>
          <p:nvPr/>
        </p:nvGrpSpPr>
        <p:grpSpPr>
          <a:xfrm>
            <a:off x="4759960" y="1835150"/>
            <a:ext cx="4319270" cy="2222500"/>
            <a:chOff x="7496" y="2890"/>
            <a:chExt cx="6802" cy="3500"/>
          </a:xfrm>
        </p:grpSpPr>
        <p:sp>
          <p:nvSpPr>
            <p:cNvPr id="31" name="TextBox 5"/>
            <p:cNvSpPr txBox="1"/>
            <p:nvPr>
              <p:custDataLst>
                <p:tags r:id="rId2"/>
              </p:custDataLst>
            </p:nvPr>
          </p:nvSpPr>
          <p:spPr>
            <a:xfrm>
              <a:off x="7496" y="2890"/>
              <a:ext cx="6803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0" algn="l">
                <a:buNone/>
              </a:pPr>
              <a:r>
                <a:rPr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Повышенная ставка применяется к сумме, превышающей установленный порог. </a:t>
              </a:r>
            </a:p>
          </p:txBody>
        </p:sp>
        <p:sp>
          <p:nvSpPr>
            <p:cNvPr id="32" name="TextBox 5"/>
            <p:cNvSpPr txBox="1"/>
            <p:nvPr>
              <p:custDataLst>
                <p:tags r:id="rId3"/>
              </p:custDataLst>
            </p:nvPr>
          </p:nvSpPr>
          <p:spPr>
            <a:xfrm>
              <a:off x="7496" y="3630"/>
              <a:ext cx="5959" cy="27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0" algn="l">
                <a:buNone/>
              </a:pPr>
              <a:r>
                <a:rPr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Доходы от реализации (погашения) долей участия в уставном капитале российских организаций, принадлежащих налоговым резидентам </a:t>
              </a:r>
              <a:r>
                <a:rPr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не менее 5 лет,</a:t>
              </a:r>
              <a:r>
                <a:rPr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а также от продажи (погашения) некоторых акций, облигаций российских организаций, инвестиционных паев, принадлежащих налоговому резиденту более года освобождаются от </a:t>
              </a:r>
              <a:r>
                <a:rPr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НДФЛ в пределах 50 млн руб. </a:t>
              </a:r>
              <a:br>
                <a:rPr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(п.п. 17.2, 17.2-1 НК РФ).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678945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6188075" y="267335"/>
            <a:ext cx="2704465" cy="545465"/>
          </a:xfrm>
          <a:prstGeom prst="rect">
            <a:avLst/>
          </a:prstGeom>
        </p:spPr>
      </p:pic>
      <p:pic>
        <p:nvPicPr>
          <p:cNvPr id="2" name="Изображение 1" descr="Лого_ЦПО ГРУПП_rus_вертикальный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252095" y="355918"/>
            <a:ext cx="1842135" cy="368300"/>
          </a:xfrm>
          <a:prstGeom prst="rect">
            <a:avLst/>
          </a:prstGeom>
        </p:spPr>
      </p:pic>
      <p:grpSp>
        <p:nvGrpSpPr>
          <p:cNvPr id="11" name="Группа 10"/>
          <p:cNvGrpSpPr/>
          <p:nvPr/>
        </p:nvGrpSpPr>
        <p:grpSpPr>
          <a:xfrm>
            <a:off x="190500" y="1273175"/>
            <a:ext cx="8646160" cy="3152775"/>
            <a:chOff x="387" y="2353"/>
            <a:chExt cx="13616" cy="4965"/>
          </a:xfrm>
        </p:grpSpPr>
        <p:grpSp>
          <p:nvGrpSpPr>
            <p:cNvPr id="10" name="Группа 9"/>
            <p:cNvGrpSpPr/>
            <p:nvPr/>
          </p:nvGrpSpPr>
          <p:grpSpPr>
            <a:xfrm>
              <a:off x="387" y="2353"/>
              <a:ext cx="1709" cy="728"/>
              <a:chOff x="283" y="1789"/>
              <a:chExt cx="1709" cy="728"/>
            </a:xfrm>
          </p:grpSpPr>
          <p:sp>
            <p:nvSpPr>
              <p:cNvPr id="9" name="Прямоугольник 8"/>
              <p:cNvSpPr/>
              <p:nvPr/>
            </p:nvSpPr>
            <p:spPr>
              <a:xfrm>
                <a:off x="396" y="2226"/>
                <a:ext cx="1510" cy="201"/>
              </a:xfrm>
              <a:prstGeom prst="rect">
                <a:avLst/>
              </a:prstGeom>
              <a:solidFill>
                <a:srgbClr val="F6ED54"/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altLang="en-US"/>
              </a:p>
            </p:txBody>
          </p:sp>
          <p:sp>
            <p:nvSpPr>
              <p:cNvPr id="7" name="Заголовок 1"/>
              <p:cNvSpPr txBox="1"/>
              <p:nvPr>
                <p:custDataLst>
                  <p:tags r:id="rId4"/>
                </p:custDataLst>
              </p:nvPr>
            </p:nvSpPr>
            <p:spPr>
              <a:xfrm>
                <a:off x="283" y="1789"/>
                <a:ext cx="1709" cy="728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ru-RU" sz="2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НДФЛ</a:t>
                </a:r>
              </a:p>
            </p:txBody>
          </p:sp>
        </p:grpSp>
        <p:sp>
          <p:nvSpPr>
            <p:cNvPr id="35" name="TextBox 5"/>
            <p:cNvSpPr txBox="1"/>
            <p:nvPr>
              <p:custDataLst>
                <p:tags r:id="rId2"/>
              </p:custDataLst>
            </p:nvPr>
          </p:nvSpPr>
          <p:spPr>
            <a:xfrm>
              <a:off x="387" y="3188"/>
              <a:ext cx="8739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0" algn="l">
                <a:buNone/>
              </a:pPr>
              <a:r>
                <a:rPr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Ставка НДФЛ сохраняется 13% при сумме до 2,4 млн рублей и</a:t>
              </a:r>
              <a:r>
                <a:rPr lang="ru-RU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1</a:t>
              </a:r>
              <a:r>
                <a:rPr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5% — свыше этой суммы для следующих доходов: </a:t>
              </a:r>
            </a:p>
          </p:txBody>
        </p:sp>
        <p:sp>
          <p:nvSpPr>
            <p:cNvPr id="5" name="TextBox 5"/>
            <p:cNvSpPr txBox="1"/>
            <p:nvPr>
              <p:custDataLst>
                <p:tags r:id="rId3"/>
              </p:custDataLst>
            </p:nvPr>
          </p:nvSpPr>
          <p:spPr>
            <a:xfrm>
              <a:off x="387" y="3975"/>
              <a:ext cx="13616" cy="33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28600" indent="-228600" algn="l">
                <a:buAutoNum type="arabicPeriod"/>
              </a:pPr>
              <a:r>
                <a:rPr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от продажи и дарения имущества (за исключением ценных бумаг);</a:t>
              </a:r>
            </a:p>
            <a:p>
              <a:pPr marL="228600" indent="-228600" algn="l">
                <a:buAutoNum type="arabicPeriod"/>
              </a:pPr>
              <a:r>
                <a:rPr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по доходам, полученным в виде страховых выплат по договорам страхования и выплат по пенсионному обеспечению;</a:t>
              </a:r>
            </a:p>
            <a:p>
              <a:pPr marL="228600" indent="-228600" algn="l">
                <a:buAutoNum type="arabicPeriod"/>
              </a:pPr>
              <a:r>
                <a:rPr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от долевого участия, в том числе в виде дивидендов</a:t>
              </a:r>
              <a:r>
                <a:rPr lang="ru-RU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  <a:endParaRPr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28600" indent="-228600" algn="l">
                <a:buAutoNum type="arabicPeriod"/>
              </a:pPr>
              <a:r>
                <a:rPr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по операциям с цифровыми финансовыми активами и (или) цифровыми правами;</a:t>
              </a:r>
            </a:p>
            <a:p>
              <a:pPr marL="228600" indent="-228600" algn="l">
                <a:buAutoNum type="arabicPeriod"/>
              </a:pPr>
              <a:r>
                <a:rPr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по операциям с цифровыми финансовыми активами в виде выплат, не связанных с выкупом цифровых финансовых активов, в случае, если решением о выпуске таких цифровых финансовых активов предусмотрена выплата дохода в сумме, равной сумме дивидендов, полученных лицом, выпустившим такие цифровые финансовые активы;</a:t>
              </a:r>
            </a:p>
            <a:p>
              <a:pPr marL="228600" indent="-228600" algn="l">
                <a:buAutoNum type="arabicPeriod"/>
              </a:pPr>
              <a:r>
                <a:rPr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по доходам по операциям с ценными бумагами и по операциям с производными финансовыми инструментами;</a:t>
              </a:r>
            </a:p>
            <a:p>
              <a:pPr marL="228600" indent="-228600" algn="l">
                <a:buAutoNum type="arabicPeriod"/>
              </a:pPr>
              <a:r>
                <a:rPr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по доходам от реализации долей участия в уставном капитале российских организаций;</a:t>
              </a:r>
            </a:p>
            <a:p>
              <a:pPr marL="228600" indent="-228600" algn="l">
                <a:buAutoNum type="arabicPeriod"/>
              </a:pPr>
              <a:r>
                <a:rPr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по доходам по операциям РЕПО, объектом которых являются ценные бумаги</a:t>
              </a:r>
              <a:r>
                <a:rPr lang="ru-RU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  <a:endParaRPr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28600" indent="-228600" algn="l">
                <a:buAutoNum type="arabicPeriod"/>
              </a:pPr>
              <a:r>
                <a:rPr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налоговая база по доходам по операциям займа ценными бумагами;</a:t>
              </a:r>
            </a:p>
            <a:p>
              <a:pPr marL="228600" indent="-228600" algn="l">
                <a:buAutoNum type="arabicPeriod"/>
              </a:pPr>
              <a:r>
                <a:rPr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по операциям с ценными бумагами и с производными финансовыми инструментами, учитываемым на ИИС;</a:t>
              </a:r>
            </a:p>
            <a:p>
              <a:pPr marL="228600" indent="-228600" algn="l">
                <a:buAutoNum type="arabicPeriod"/>
              </a:pPr>
              <a:r>
                <a:rPr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 виде процентов по вкладам (остаткам на счетах) в банках, находящихся на территории Российской Федерации</a:t>
              </a:r>
              <a:r>
                <a:rPr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</p:txBody>
        </p:sp>
      </p:grpSp>
      <p:pic>
        <p:nvPicPr>
          <p:cNvPr id="13" name="Изображение 12" descr="Object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54520" y="1273175"/>
            <a:ext cx="1834515" cy="1162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5465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xmlns="" r:embed="rId15"/>
              </a:ext>
            </a:extLst>
          </a:blip>
          <a:stretch>
            <a:fillRect/>
          </a:stretch>
        </p:blipFill>
        <p:spPr>
          <a:xfrm>
            <a:off x="6188075" y="267335"/>
            <a:ext cx="2704465" cy="545465"/>
          </a:xfrm>
          <a:prstGeom prst="rect">
            <a:avLst/>
          </a:prstGeom>
        </p:spPr>
      </p:pic>
      <p:pic>
        <p:nvPicPr>
          <p:cNvPr id="2" name="Изображение 1" descr="Лого_ЦПО ГРУПП_rus_вертикальный"/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xmlns="" r:embed="rId17"/>
              </a:ext>
            </a:extLst>
          </a:blip>
          <a:stretch>
            <a:fillRect/>
          </a:stretch>
        </p:blipFill>
        <p:spPr>
          <a:xfrm>
            <a:off x="252095" y="355918"/>
            <a:ext cx="1842135" cy="368300"/>
          </a:xfrm>
          <a:prstGeom prst="rect">
            <a:avLst/>
          </a:prstGeom>
        </p:spPr>
      </p:pic>
      <p:grpSp>
        <p:nvGrpSpPr>
          <p:cNvPr id="10" name="Группа 9"/>
          <p:cNvGrpSpPr/>
          <p:nvPr/>
        </p:nvGrpSpPr>
        <p:grpSpPr>
          <a:xfrm>
            <a:off x="252095" y="1280795"/>
            <a:ext cx="4385310" cy="338455"/>
            <a:chOff x="283" y="2116"/>
            <a:chExt cx="6906" cy="533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397" y="2427"/>
              <a:ext cx="6282" cy="201"/>
            </a:xfrm>
            <a:prstGeom prst="rect">
              <a:avLst/>
            </a:prstGeom>
            <a:solidFill>
              <a:srgbClr val="F6ED54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altLang="en-US"/>
            </a:p>
          </p:txBody>
        </p:sp>
        <p:sp>
          <p:nvSpPr>
            <p:cNvPr id="7" name="Заголовок 1"/>
            <p:cNvSpPr txBox="1"/>
            <p:nvPr>
              <p:custDataLst>
                <p:tags r:id="rId12"/>
              </p:custDataLst>
            </p:nvPr>
          </p:nvSpPr>
          <p:spPr>
            <a:xfrm>
              <a:off x="283" y="2116"/>
              <a:ext cx="6906" cy="53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90000"/>
                </a:lnSpc>
              </a:pPr>
              <a:r>
                <a:rPr lang="ru-RU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Налоговые вычеты НДФЛ</a:t>
              </a:r>
            </a:p>
          </p:txBody>
        </p:sp>
      </p:grpSp>
      <p:sp>
        <p:nvSpPr>
          <p:cNvPr id="19" name="TextBox 5"/>
          <p:cNvSpPr txBox="1"/>
          <p:nvPr>
            <p:custDataLst>
              <p:tags r:id="rId2"/>
            </p:custDataLst>
          </p:nvPr>
        </p:nvSpPr>
        <p:spPr>
          <a:xfrm>
            <a:off x="4531995" y="2285365"/>
            <a:ext cx="39084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>
              <a:buNone/>
            </a:pPr>
            <a:r>
              <a:rPr sz="1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Суть нововведений:</a:t>
            </a:r>
            <a:r>
              <a:rPr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родителям пересчитают НДФЛ </a:t>
            </a:r>
            <a:r>
              <a:rPr sz="1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6%,</a:t>
            </a:r>
            <a:r>
              <a:rPr lang="ru-RU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разницу между уплаченным налогом</a:t>
            </a:r>
            <a:r>
              <a:rPr lang="ru-RU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размере</a:t>
            </a:r>
            <a:r>
              <a:rPr lang="ru-RU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13%</a:t>
            </a:r>
            <a:br>
              <a:rPr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исчисленным в размере 6% СФР вернет, т.е. размер возврата составит 7% уплаченного НДФЛ.</a:t>
            </a:r>
          </a:p>
        </p:txBody>
      </p:sp>
      <p:sp>
        <p:nvSpPr>
          <p:cNvPr id="20" name="TextBox 5"/>
          <p:cNvSpPr txBox="1"/>
          <p:nvPr>
            <p:custDataLst>
              <p:tags r:id="rId3"/>
            </p:custDataLst>
          </p:nvPr>
        </p:nvSpPr>
        <p:spPr>
          <a:xfrm>
            <a:off x="4531995" y="3013710"/>
            <a:ext cx="458089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>
              <a:buNone/>
            </a:pPr>
            <a:r>
              <a:rPr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Условия получения: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выплата является ежегодной;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доходов уплачен НДФЛ;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выплата возможна если нет долгов по алиментам;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выплату производит СФР каждому родителю по заявлению;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получения выплаты среднедушевой доход семьи не должен превышать 1,5-кратный региональный прожиточный минимум</a:t>
            </a:r>
            <a:br>
              <a:rPr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человека.</a:t>
            </a:r>
          </a:p>
        </p:txBody>
      </p:sp>
      <p:sp>
        <p:nvSpPr>
          <p:cNvPr id="5" name="TextBox 5"/>
          <p:cNvSpPr txBox="1"/>
          <p:nvPr>
            <p:custDataLst>
              <p:tags r:id="rId4"/>
            </p:custDataLst>
          </p:nvPr>
        </p:nvSpPr>
        <p:spPr>
          <a:xfrm>
            <a:off x="549910" y="1864995"/>
            <a:ext cx="344678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>
              <a:buNone/>
            </a:pP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веден</a:t>
            </a:r>
            <a:r>
              <a:rPr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новый стандартный налоговый вычет </a:t>
            </a:r>
            <a:br>
              <a:rPr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налогоплательщиков, сдающих нормативы ГТО </a:t>
            </a:r>
            <a:br>
              <a:rPr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проходящих ежегодную диспансеризацию. </a:t>
            </a:r>
            <a:br>
              <a:rPr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Размер вычета: 500 руб. в мес.</a:t>
            </a:r>
          </a:p>
        </p:txBody>
      </p:sp>
      <p:sp>
        <p:nvSpPr>
          <p:cNvPr id="16" name="TextBox 5"/>
          <p:cNvSpPr txBox="1"/>
          <p:nvPr>
            <p:custDataLst>
              <p:tags r:id="rId5"/>
            </p:custDataLst>
          </p:nvPr>
        </p:nvSpPr>
        <p:spPr>
          <a:xfrm>
            <a:off x="252095" y="1864995"/>
            <a:ext cx="49022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>
              <a:buNone/>
            </a:pPr>
            <a:r>
              <a:rPr lang="ru-RU" sz="16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endParaRPr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5"/>
          <p:cNvSpPr txBox="1"/>
          <p:nvPr>
            <p:custDataLst>
              <p:tags r:id="rId6"/>
            </p:custDataLst>
          </p:nvPr>
        </p:nvSpPr>
        <p:spPr>
          <a:xfrm>
            <a:off x="549910" y="2654935"/>
            <a:ext cx="367411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>
              <a:buNone/>
            </a:pPr>
            <a:r>
              <a:rPr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Увеличиваются налоговые вычеты на детей: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второго ребенка до 2800 рублей,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третьего и каждого последующего – до 6 000 руб</a:t>
            </a:r>
            <a:r>
              <a:rPr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1" name="TextBox 5"/>
          <p:cNvSpPr txBox="1"/>
          <p:nvPr>
            <p:custDataLst>
              <p:tags r:id="rId7"/>
            </p:custDataLst>
          </p:nvPr>
        </p:nvSpPr>
        <p:spPr>
          <a:xfrm>
            <a:off x="252095" y="2654935"/>
            <a:ext cx="49022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>
              <a:buNone/>
            </a:pPr>
            <a:r>
              <a:rPr lang="ru-RU" sz="16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  <a:endParaRPr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5"/>
          <p:cNvSpPr txBox="1"/>
          <p:nvPr>
            <p:custDataLst>
              <p:tags r:id="rId8"/>
            </p:custDataLst>
          </p:nvPr>
        </p:nvSpPr>
        <p:spPr>
          <a:xfrm>
            <a:off x="549910" y="3444875"/>
            <a:ext cx="377761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>
              <a:buNone/>
            </a:pP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овышен лимит годового дохода для применения стандартного вычета на детей</a:t>
            </a:r>
            <a:r>
              <a:rPr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до 450 000 рублей.</a:t>
            </a:r>
          </a:p>
        </p:txBody>
      </p:sp>
      <p:sp>
        <p:nvSpPr>
          <p:cNvPr id="13" name="TextBox 5"/>
          <p:cNvSpPr txBox="1"/>
          <p:nvPr>
            <p:custDataLst>
              <p:tags r:id="rId9"/>
            </p:custDataLst>
          </p:nvPr>
        </p:nvSpPr>
        <p:spPr>
          <a:xfrm>
            <a:off x="252095" y="3444875"/>
            <a:ext cx="49022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>
              <a:buNone/>
            </a:pPr>
            <a:r>
              <a:rPr lang="ru-RU" sz="16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  <a:endParaRPr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5"/>
          <p:cNvSpPr txBox="1"/>
          <p:nvPr>
            <p:custDataLst>
              <p:tags r:id="rId10"/>
            </p:custDataLst>
          </p:nvPr>
        </p:nvSpPr>
        <p:spPr>
          <a:xfrm>
            <a:off x="4531995" y="1864995"/>
            <a:ext cx="377761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>
              <a:buNone/>
            </a:pP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веден </a:t>
            </a:r>
            <a:r>
              <a:rPr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«налоговый кешбэк» </a:t>
            </a:r>
            <a:r>
              <a:rPr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семей с двумя </a:t>
            </a:r>
            <a:br>
              <a:rPr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более детьми.</a:t>
            </a:r>
            <a:endParaRPr sz="10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5"/>
          <p:cNvSpPr txBox="1"/>
          <p:nvPr>
            <p:custDataLst>
              <p:tags r:id="rId11"/>
            </p:custDataLst>
          </p:nvPr>
        </p:nvSpPr>
        <p:spPr>
          <a:xfrm>
            <a:off x="4201160" y="1864995"/>
            <a:ext cx="49022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>
              <a:buNone/>
            </a:pPr>
            <a:r>
              <a:rPr lang="ru-RU" sz="16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  <a:endParaRPr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10026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6188075" y="267335"/>
            <a:ext cx="2704465" cy="545465"/>
          </a:xfrm>
          <a:prstGeom prst="rect">
            <a:avLst/>
          </a:prstGeom>
        </p:spPr>
      </p:pic>
      <p:pic>
        <p:nvPicPr>
          <p:cNvPr id="2" name="Изображение 1" descr="Лого_ЦПО ГРУПП_rus_вертикальный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252095" y="355918"/>
            <a:ext cx="1842135" cy="368300"/>
          </a:xfrm>
          <a:prstGeom prst="rect">
            <a:avLst/>
          </a:prstGeom>
        </p:spPr>
      </p:pic>
      <p:grpSp>
        <p:nvGrpSpPr>
          <p:cNvPr id="10" name="Группа 9"/>
          <p:cNvGrpSpPr/>
          <p:nvPr/>
        </p:nvGrpSpPr>
        <p:grpSpPr>
          <a:xfrm>
            <a:off x="186055" y="1087120"/>
            <a:ext cx="5278755" cy="462280"/>
            <a:chOff x="283" y="1789"/>
            <a:chExt cx="8313" cy="728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396" y="2226"/>
              <a:ext cx="8200" cy="201"/>
            </a:xfrm>
            <a:prstGeom prst="rect">
              <a:avLst/>
            </a:prstGeom>
            <a:solidFill>
              <a:srgbClr val="F6ED54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altLang="en-US"/>
            </a:p>
          </p:txBody>
        </p:sp>
        <p:sp>
          <p:nvSpPr>
            <p:cNvPr id="7" name="Заголовок 1"/>
            <p:cNvSpPr txBox="1"/>
            <p:nvPr>
              <p:custDataLst>
                <p:tags r:id="rId3"/>
              </p:custDataLst>
            </p:nvPr>
          </p:nvSpPr>
          <p:spPr>
            <a:xfrm>
              <a:off x="283" y="1789"/>
              <a:ext cx="8287" cy="72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ru-RU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Как подготовиться </a:t>
              </a:r>
              <a:r>
                <a:rPr lang="ru-RU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 изменениям</a:t>
              </a:r>
              <a:endPara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" name="TextBox 5"/>
          <p:cNvSpPr txBox="1"/>
          <p:nvPr>
            <p:custDataLst>
              <p:tags r:id="rId2"/>
            </p:custDataLst>
          </p:nvPr>
        </p:nvSpPr>
        <p:spPr>
          <a:xfrm>
            <a:off x="252095" y="1567815"/>
            <a:ext cx="5382260" cy="3169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 algn="l">
              <a:buAutoNum type="arabicPeriod"/>
            </a:pPr>
            <a:r>
              <a:rPr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Проанализируйте нововведения, поймите в какой части они вас затрагивают. </a:t>
            </a:r>
          </a:p>
          <a:p>
            <a:pPr marL="228600" indent="-228600" algn="l">
              <a:buAutoNum type="arabicPeriod"/>
            </a:pPr>
            <a:endParaRPr sz="10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algn="l">
              <a:buAutoNum type="arabicPeriod"/>
            </a:pPr>
            <a:r>
              <a:rPr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Если вы опасаетесь претензий налогового органа в части дробления бизнеса, помните, что не любое «дробление» вне закона. </a:t>
            </a:r>
            <a:br>
              <a:rPr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Следуйте простым правила:</a:t>
            </a:r>
            <a:endParaRPr sz="1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algn="l">
              <a:buFont typeface="Arial" panose="020B0604020202020204" pitchFamily="34" charset="0"/>
              <a:buChar char="•"/>
            </a:pPr>
            <a:r>
              <a:rPr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каждая организация должна вести самостоятельную хозяйственную деятельность, т.е.у каждой компании свой самостоятельный бизнес, своя самостоятельная деловая цель;</a:t>
            </a:r>
          </a:p>
          <a:p>
            <a:pPr marL="228600" indent="-228600" algn="l">
              <a:buFont typeface="Arial" panose="020B0604020202020204" pitchFamily="34" charset="0"/>
              <a:buChar char="•"/>
            </a:pPr>
            <a:r>
              <a:rPr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целью создания новой компании является ведение реальной хозяйственной деятельности, а не экономия на налогах;</a:t>
            </a:r>
          </a:p>
          <a:p>
            <a:pPr marL="228600" indent="-228600" algn="l">
              <a:buFont typeface="Arial" panose="020B0604020202020204" pitchFamily="34" charset="0"/>
              <a:buChar char="•"/>
            </a:pPr>
            <a:r>
              <a:rPr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каждая организация должна иметь свой штат сотрудников, офис и ресурсы </a:t>
            </a:r>
            <a:br>
              <a:rPr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ведения деятельности;</a:t>
            </a:r>
          </a:p>
          <a:p>
            <a:pPr marL="228600" indent="-228600" algn="l">
              <a:buFont typeface="Arial" panose="020B0604020202020204" pitchFamily="34" charset="0"/>
              <a:buChar char="•"/>
            </a:pPr>
            <a:r>
              <a:rPr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рыночные условия сделок, в том числе со взаимозависимыми лицами.</a:t>
            </a:r>
          </a:p>
          <a:p>
            <a:pPr marL="228600" indent="-228600" algn="l">
              <a:buFont typeface="Arial" panose="020B0604020202020204" pitchFamily="34" charset="0"/>
              <a:buChar char="•"/>
            </a:pPr>
            <a:endParaRPr sz="1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algn="l">
              <a:buFont typeface="+mj-lt"/>
              <a:buAutoNum type="arabicPeriod" startAt="3"/>
            </a:pPr>
            <a:r>
              <a:rPr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Отслеживайте разъяснения и комментарии фискального ведомства, </a:t>
            </a:r>
            <a:br>
              <a:rPr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это поможет вам избежать ошибок. При необходимости инициируйте обращения в Минфин для разъяснения спорной ситуации.</a:t>
            </a:r>
          </a:p>
          <a:p>
            <a:pPr marL="228600" indent="-228600" algn="l">
              <a:buFont typeface="+mj-lt"/>
              <a:buAutoNum type="arabicPeriod" startAt="3"/>
            </a:pPr>
            <a:endParaRPr sz="10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algn="l">
              <a:buFont typeface="+mj-lt"/>
              <a:buAutoNum type="arabicPeriod" startAt="3"/>
            </a:pPr>
            <a:r>
              <a:rPr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необходимости привлекайте консультантов для определения </a:t>
            </a:r>
            <a:br>
              <a:rPr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купирования зоны риска.</a:t>
            </a:r>
            <a:r>
              <a:rPr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4" name="Изображение 3" descr="Frame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240000">
            <a:off x="5426710" y="1989455"/>
            <a:ext cx="3220085" cy="2359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5635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/>
          <p:nvPr/>
        </p:nvSpPr>
        <p:spPr>
          <a:xfrm>
            <a:off x="0" y="0"/>
            <a:ext cx="1187624" cy="1275606"/>
          </a:xfrm>
          <a:prstGeom prst="rect">
            <a:avLst/>
          </a:prstGeom>
          <a:solidFill>
            <a:srgbClr val="F6ED54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2" name="Shape 102"/>
          <p:cNvSpPr txBox="1"/>
          <p:nvPr/>
        </p:nvSpPr>
        <p:spPr>
          <a:xfrm rot="16200000">
            <a:off x="-917238" y="2235399"/>
            <a:ext cx="3022105" cy="1102519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>
            <a:defPPr/>
            <a:lvl1pPr marL="0" lvl="0" indent="0" algn="ctr"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sz="1800" b="1">
                <a:latin typeface="Arial" panose="020B0604020202020204"/>
                <a:ea typeface="Arial" panose="020B0604020202020204"/>
                <a:cs typeface="Arial" panose="020B0604020202020204"/>
              </a:rPr>
              <a:t>РАЗВИВАЕМ БИЗНЕС САНКТ-ПЕТЕРБУРГА</a:t>
            </a:r>
          </a:p>
        </p:txBody>
      </p:sp>
      <p:sp>
        <p:nvSpPr>
          <p:cNvPr id="103" name="Shape 103"/>
          <p:cNvSpPr txBox="1"/>
          <p:nvPr/>
        </p:nvSpPr>
        <p:spPr>
          <a:xfrm>
            <a:off x="1451967" y="-236561"/>
            <a:ext cx="7224489" cy="2064543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>
            <a:defPPr/>
            <a:lvl1pPr marL="0" lvl="0" indent="0" algn="ctr"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sz="2800" b="1">
                <a:latin typeface="Arial" panose="020B0604020202020204"/>
                <a:ea typeface="Arial" panose="020B0604020202020204"/>
                <a:cs typeface="Arial" panose="020B0604020202020204"/>
              </a:rPr>
              <a:t>Центр «Мой бизнес» Санкт-Петербург </a:t>
            </a:r>
          </a:p>
          <a:p>
            <a:pPr algn="l"/>
            <a:r>
              <a:rPr sz="2800" b="1">
                <a:latin typeface="Arial" panose="020B0604020202020204"/>
                <a:ea typeface="Arial" panose="020B0604020202020204"/>
                <a:cs typeface="Arial" panose="020B0604020202020204"/>
              </a:rPr>
              <a:t>(СПб ГБУ «ЦРПП»)</a:t>
            </a:r>
          </a:p>
        </p:txBody>
      </p:sp>
      <p:sp>
        <p:nvSpPr>
          <p:cNvPr id="104" name="Shape 104"/>
          <p:cNvSpPr txBox="1"/>
          <p:nvPr/>
        </p:nvSpPr>
        <p:spPr>
          <a:xfrm>
            <a:off x="1619672" y="1923677"/>
            <a:ext cx="3672408" cy="2031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1400" b="1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АДРЕС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400" b="1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САНКТ-ПЕТЕРБУРГ 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400" b="1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ПРОСПЕКТ МЕДИКОВ, 3 «А»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endParaRPr sz="1400" b="1">
              <a:solidFill>
                <a:schemeClr val="tx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0" indent="0" algn="l"/>
            <a:r>
              <a:rPr sz="1400" b="1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ТЕЛЕФОН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400" b="1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+7 (812) 372-52-90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endParaRPr sz="1400" b="1">
              <a:solidFill>
                <a:schemeClr val="tx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0" indent="0" algn="l"/>
            <a:r>
              <a:rPr sz="1400" b="1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ЭЛ.ПОЧТА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400" b="1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INFO@CRPP.RU</a:t>
            </a:r>
          </a:p>
        </p:txBody>
      </p:sp>
      <p:pic>
        <p:nvPicPr>
          <p:cNvPr id="106" name="Picture 106"/>
          <p:cNvPicPr/>
          <p:nvPr/>
        </p:nvPicPr>
        <p:blipFill>
          <a:blip r:embed="rId2"/>
          <a:srcRect l="59482" t="32671" r="3291" b="8009"/>
          <a:stretch>
            <a:fillRect/>
          </a:stretch>
        </p:blipFill>
        <p:spPr>
          <a:xfrm>
            <a:off x="5475542" y="1491631"/>
            <a:ext cx="2552842" cy="3027538"/>
          </a:xfrm>
          <a:prstGeom prst="rect">
            <a:avLst/>
          </a:prstGeom>
        </p:spPr>
      </p:pic>
      <p:pic>
        <p:nvPicPr>
          <p:cNvPr id="108" name="Picture 108"/>
          <p:cNvPicPr/>
          <p:nvPr/>
        </p:nvPicPr>
        <p:blipFill>
          <a:blip r:embed="rId2"/>
          <a:srcRect l="43112" t="91616" r="30532"/>
          <a:stretch>
            <a:fillRect/>
          </a:stretch>
        </p:blipFill>
        <p:spPr>
          <a:xfrm>
            <a:off x="4092672" y="4443958"/>
            <a:ext cx="2398816" cy="572861"/>
          </a:xfrm>
          <a:prstGeom prst="rect">
            <a:avLst/>
          </a:prstGeom>
        </p:spPr>
      </p:pic>
      <p:pic>
        <p:nvPicPr>
          <p:cNvPr id="110" name="Picture 110"/>
          <p:cNvPicPr/>
          <p:nvPr/>
        </p:nvPicPr>
        <p:blipFill>
          <a:blip r:embed="rId3"/>
          <a:srcRect l="69822" t="15435"/>
          <a:stretch>
            <a:fillRect/>
          </a:stretch>
        </p:blipFill>
        <p:spPr>
          <a:xfrm>
            <a:off x="2771800" y="4559604"/>
            <a:ext cx="1561766" cy="48463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726970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/>
          <p:nvPr/>
        </p:nvSpPr>
        <p:spPr>
          <a:xfrm>
            <a:off x="0" y="0"/>
            <a:ext cx="1187624" cy="1275606"/>
          </a:xfrm>
          <a:prstGeom prst="rect">
            <a:avLst/>
          </a:prstGeom>
          <a:solidFill>
            <a:srgbClr val="F6ED54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3" name="Shape 113"/>
          <p:cNvSpPr txBox="1"/>
          <p:nvPr/>
        </p:nvSpPr>
        <p:spPr>
          <a:xfrm rot="16200000">
            <a:off x="-917238" y="2235399"/>
            <a:ext cx="3022105" cy="1102519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>
            <a:defPPr/>
            <a:lvl1pPr marL="0" lvl="0" indent="0" algn="ctr"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sz="1800" b="1">
                <a:latin typeface="Arial" panose="020B0604020202020204"/>
                <a:ea typeface="Arial" panose="020B0604020202020204"/>
                <a:cs typeface="Arial" panose="020B0604020202020204"/>
              </a:rPr>
              <a:t>РАЗВИВАЕМ БИЗНЕС САНКТ-ПЕТЕРБУРГА</a:t>
            </a:r>
          </a:p>
        </p:txBody>
      </p:sp>
      <p:pic>
        <p:nvPicPr>
          <p:cNvPr id="115" name="Picture 115"/>
          <p:cNvPicPr/>
          <p:nvPr/>
        </p:nvPicPr>
        <p:blipFill>
          <a:blip r:embed="rId3"/>
          <a:srcRect l="69822" t="15435"/>
          <a:stretch>
            <a:fillRect/>
          </a:stretch>
        </p:blipFill>
        <p:spPr>
          <a:xfrm>
            <a:off x="2771800" y="4559604"/>
            <a:ext cx="1561766" cy="484630"/>
          </a:xfrm>
          <a:prstGeom prst="rect">
            <a:avLst/>
          </a:prstGeom>
          <a:ln>
            <a:noFill/>
          </a:ln>
        </p:spPr>
      </p:pic>
      <p:pic>
        <p:nvPicPr>
          <p:cNvPr id="117" name="Picture 117"/>
          <p:cNvPicPr/>
          <p:nvPr/>
        </p:nvPicPr>
        <p:blipFill>
          <a:blip r:embed="rId4"/>
          <a:srcRect l="43112" t="91616" r="30532"/>
          <a:stretch>
            <a:fillRect/>
          </a:stretch>
        </p:blipFill>
        <p:spPr>
          <a:xfrm>
            <a:off x="4092672" y="4443958"/>
            <a:ext cx="2398816" cy="572861"/>
          </a:xfrm>
          <a:prstGeom prst="rect">
            <a:avLst/>
          </a:prstGeom>
        </p:spPr>
      </p:pic>
      <p:sp>
        <p:nvSpPr>
          <p:cNvPr id="118" name="Shape 118"/>
          <p:cNvSpPr/>
          <p:nvPr/>
        </p:nvSpPr>
        <p:spPr>
          <a:xfrm>
            <a:off x="1682914" y="1328900"/>
            <a:ext cx="5919569" cy="461664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marL="0" indent="0" algn="just"/>
            <a:r>
              <a:rPr sz="2400" b="1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ОСТАВИТЬ ОТЗЫВ О МЕРОПРИЯТИИ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9" name="Shape 119"/>
          <p:cNvSpPr/>
          <p:nvPr/>
        </p:nvSpPr>
        <p:spPr>
          <a:xfrm>
            <a:off x="1472122" y="57405"/>
            <a:ext cx="5166320" cy="461664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endParaRPr sz="2400" b="1">
              <a:solidFill>
                <a:schemeClr val="tx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23" name="Picture 123"/>
          <p:cNvPicPr/>
          <p:nvPr/>
        </p:nvPicPr>
        <p:blipFill>
          <a:blip r:embed="rId5"/>
          <a:stretch>
            <a:fillRect/>
          </a:stretch>
        </p:blipFill>
        <p:spPr>
          <a:xfrm>
            <a:off x="3275855" y="1851669"/>
            <a:ext cx="2672705" cy="267270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6188075" y="267335"/>
            <a:ext cx="2704465" cy="545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76747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1544</Words>
  <Application>Microsoft Office PowerPoint</Application>
  <PresentationFormat>Экран (16:9)</PresentationFormat>
  <Paragraphs>223</Paragraphs>
  <Slides>24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0" baseType="lpstr">
      <vt:lpstr>Arial</vt:lpstr>
      <vt:lpstr>Arial Black</vt:lpstr>
      <vt:lpstr>Calibri</vt:lpstr>
      <vt:lpstr>Roboto</vt:lpstr>
      <vt:lpstr>Wingdings</vt:lpstr>
      <vt:lpstr>Тема Office</vt:lpstr>
      <vt:lpstr>ДЛЯ БИЗНЕСА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ДЛЯ БИЗНЕСА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ДЛЯ БИЗНЕСА</dc:title>
  <dc:creator>Админ</dc:creator>
  <cp:lastModifiedBy>Пользователь Windows</cp:lastModifiedBy>
  <cp:revision>30</cp:revision>
  <dcterms:created xsi:type="dcterms:W3CDTF">2021-08-26T15:30:00Z</dcterms:created>
  <dcterms:modified xsi:type="dcterms:W3CDTF">2024-07-16T17:08:44Z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F51BE0333B44414A9F252D229AFA370D_13</vt:lpwstr>
  </property>
  <property fmtid="{D5CDD505-2E9C-101B-9397-08002B2CF9AE}" pid="3" name="KSOProductBuildVer">
    <vt:lpwstr>1049-12.2.0.17119</vt:lpwstr>
  </property>
</Properties>
</file>